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93400"/>
  <p:notesSz cx="7556500" cy="106934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50661" cy="68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9:</a:t>
            </a:r>
            <a:r>
              <a:rPr sz="1450" b="1" spc="-10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(a)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rectangular</a:t>
            </a:r>
            <a:r>
              <a:rPr sz="1450" spc="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carbon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bloc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k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dime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ns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ions</a:t>
            </a:r>
            <a:r>
              <a:rPr sz="1450" spc="7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1.0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1.0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-1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50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cm.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(i)</a:t>
            </a:r>
            <a:r>
              <a:rPr sz="1450" b="1" spc="31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What</a:t>
            </a:r>
            <a:r>
              <a:rPr sz="1450" spc="3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4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2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measured</a:t>
            </a:r>
            <a:r>
              <a:rPr sz="1450" spc="35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sz="1450" spc="29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2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  <a:r>
              <a:rPr sz="1450" spc="3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square</a:t>
            </a:r>
            <a:r>
              <a:rPr sz="1450" spc="29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ends</a:t>
            </a:r>
            <a:r>
              <a:rPr sz="1450" spc="4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?</a:t>
            </a:r>
            <a:r>
              <a:rPr sz="1450" spc="2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(ii)</a:t>
            </a:r>
            <a:r>
              <a:rPr sz="1450" b="1" spc="30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sz="1450" spc="2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two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64809" y="1725294"/>
            <a:ext cx="29527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17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1751321"/>
            <a:ext cx="628195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opposing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rectangular</a:t>
            </a:r>
            <a:r>
              <a:rPr sz="1450" spc="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faces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Resistivit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carbon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20°C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3.5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10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-54">
                <a:solidFill>
                  <a:srgbClr val="231F20"/>
                </a:solidFill>
                <a:latin typeface="Times New Roman"/>
                <a:cs typeface="Times New Roman"/>
              </a:rPr>
              <a:t>-m.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1961253"/>
            <a:ext cx="7457557" cy="67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44">
                <a:solidFill>
                  <a:srgbClr val="ED008D"/>
                </a:solidFill>
                <a:latin typeface="Times New Roman"/>
                <a:cs typeface="Times New Roman"/>
              </a:rPr>
              <a:t>(b)</a:t>
            </a:r>
            <a:r>
              <a:rPr sz="1450" b="1" spc="2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exists</a:t>
            </a:r>
            <a:r>
              <a:rPr sz="1450" spc="8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10-Ω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minutes</a:t>
            </a:r>
            <a:r>
              <a:rPr sz="1450" spc="1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(i)</a:t>
            </a:r>
            <a:r>
              <a:rPr sz="1450" b="1" spc="1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how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many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coulombs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8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(ii)</a:t>
            </a:r>
            <a:r>
              <a:rPr sz="1450" b="1" spc="8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how</a:t>
            </a:r>
            <a:r>
              <a:rPr sz="1450" spc="10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many</a:t>
            </a:r>
            <a:r>
              <a:rPr sz="1450" spc="14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electrons</a:t>
            </a:r>
            <a:r>
              <a:rPr sz="1450" spc="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pass</a:t>
            </a:r>
            <a:r>
              <a:rPr sz="1450" spc="1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through</a:t>
            </a:r>
            <a:r>
              <a:rPr sz="1450" spc="6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sz="1450" spc="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section</a:t>
            </a:r>
            <a:r>
              <a:rPr sz="145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resistor</a:t>
            </a:r>
            <a:r>
              <a:rPr sz="145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2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1450" spc="-2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7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time</a:t>
            </a:r>
            <a:r>
              <a:rPr sz="1450" spc="1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?</a:t>
            </a:r>
            <a:r>
              <a:rPr sz="1450" spc="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Charge</a:t>
            </a:r>
            <a:r>
              <a:rPr sz="1450" spc="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65095" y="2335529"/>
            <a:ext cx="35242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17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19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2361556"/>
            <a:ext cx="231122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electron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1.6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137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2571488"/>
            <a:ext cx="981477" cy="67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(a)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(i)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22245" y="29550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41600" y="2955035"/>
            <a:ext cx="295529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18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47035" y="29550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01394" y="2981316"/>
            <a:ext cx="321021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30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9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450" spc="3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;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450" i="1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0.5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37104" y="3159035"/>
            <a:ext cx="378637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spc="40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64410" y="3198558"/>
            <a:ext cx="289280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LSDRWU+Cambria Math"/>
                <a:cs typeface="LSDRWU+Cambria Math"/>
              </a:rPr>
              <a:t>푙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98039" y="3198558"/>
            <a:ext cx="861826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7">
                <a:solidFill>
                  <a:srgbClr val="000000"/>
                </a:solidFill>
                <a:latin typeface="Cambria Math"/>
                <a:cs typeface="Cambria Math"/>
              </a:rPr>
              <a:t>(3.5</a:t>
            </a:r>
            <a:r>
              <a:rPr sz="1250" spc="47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×10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66085" y="3198558"/>
            <a:ext cx="1325775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26">
                <a:solidFill>
                  <a:srgbClr val="000000"/>
                </a:solidFill>
                <a:latin typeface="LSDRWU+Cambria Math"/>
                <a:cs typeface="LSDRWU+Cambria Math"/>
              </a:rPr>
              <a:t>훺</a:t>
            </a:r>
            <a:r>
              <a:rPr sz="1250" spc="-31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1250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2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30">
                <a:solidFill>
                  <a:srgbClr val="000000"/>
                </a:solidFill>
                <a:latin typeface="Cambria Math"/>
                <a:cs typeface="Cambria Math"/>
              </a:rPr>
              <a:t>×(0.5</a:t>
            </a:r>
            <a:r>
              <a:rPr sz="1250" spc="5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53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86752" y="3313886"/>
            <a:ext cx="128204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LSDRWU+Cambria Math"/>
                <a:cs typeface="LSDRWU+Cambria Math"/>
              </a:rPr>
              <a:t>∴</a:t>
            </a:r>
            <a:r>
              <a:rPr sz="1450" spc="128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i="1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55164" y="3324597"/>
            <a:ext cx="37846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148454" y="3324597"/>
            <a:ext cx="100252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ED008D"/>
                </a:solidFill>
                <a:latin typeface="Times New Roman"/>
                <a:cs typeface="Times New Roman"/>
              </a:rPr>
              <a:t>0.175</a:t>
            </a:r>
            <a:r>
              <a:rPr sz="1450" b="1" spc="7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ED008D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70454" y="3426116"/>
            <a:ext cx="373484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spc="-31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95090" y="342611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45360" y="3446589"/>
            <a:ext cx="34067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LSDRWU+Cambria Math"/>
                <a:cs typeface="LSDRWU+Cambria Math"/>
              </a:rPr>
              <a:t>퐴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79954" y="3446589"/>
            <a:ext cx="4174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242691" y="3446589"/>
            <a:ext cx="373879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66110" y="35843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871976" y="3584320"/>
            <a:ext cx="29552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18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177029" y="35843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20102" y="3610347"/>
            <a:ext cx="386928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(ii)</a:t>
            </a:r>
            <a:r>
              <a:rPr sz="1450" b="1" spc="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450" i="1" spc="-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cm;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50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50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3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99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44549" y="3807497"/>
            <a:ext cx="2424455" cy="467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1">
                <a:solidFill>
                  <a:srgbClr val="000000"/>
                </a:solidFill>
                <a:latin typeface="Cambria Math"/>
                <a:cs typeface="Cambria Math"/>
              </a:rPr>
              <a:t>(3.5</a:t>
            </a:r>
            <a:r>
              <a:rPr sz="1250" spc="74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21">
                <a:solidFill>
                  <a:srgbClr val="000000"/>
                </a:solidFill>
                <a:latin typeface="Cambria Math"/>
                <a:cs typeface="Cambria Math"/>
              </a:rPr>
              <a:t>×10</a:t>
            </a:r>
            <a:r>
              <a:rPr sz="1600" spc="-34" baseline="42000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600" baseline="4200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  <a:r>
              <a:rPr sz="1600" spc="43" baseline="42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26">
                <a:solidFill>
                  <a:srgbClr val="000000"/>
                </a:solidFill>
                <a:latin typeface="LSDRWU+Cambria Math"/>
                <a:cs typeface="LSDRWU+Cambria Math"/>
              </a:rPr>
              <a:t>훺</a:t>
            </a:r>
            <a:r>
              <a:rPr sz="1250" spc="43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1250" spc="153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8">
                <a:solidFill>
                  <a:srgbClr val="000000"/>
                </a:solidFill>
                <a:latin typeface="Cambria Math"/>
                <a:cs typeface="Cambria Math"/>
              </a:rPr>
              <a:t>×(10</a:t>
            </a:r>
            <a:r>
              <a:rPr sz="1600" spc="-34" baseline="42000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600" baseline="42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600" spc="43" baseline="42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2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39494" y="3972679"/>
            <a:ext cx="54018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585845" y="3946652"/>
            <a:ext cx="1183369" cy="503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7</a:t>
            </a:r>
            <a:r>
              <a:rPr sz="1450" b="1" spc="-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ED008D"/>
                </a:solidFill>
                <a:latin typeface="Times New Roman"/>
                <a:cs typeface="Times New Roman"/>
              </a:rPr>
              <a:t>×</a:t>
            </a:r>
            <a:r>
              <a:rPr sz="1450" spc="-5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10</a:t>
            </a:r>
            <a:r>
              <a:rPr sz="1350" spc="17" baseline="46551">
                <a:solidFill>
                  <a:srgbClr val="ED008D"/>
                </a:solidFill>
                <a:latin typeface="Times New Roman"/>
                <a:cs typeface="Times New Roman"/>
              </a:rPr>
              <a:t>−</a:t>
            </a:r>
            <a:r>
              <a:rPr sz="1350" b="1" baseline="46551">
                <a:solidFill>
                  <a:srgbClr val="ED008D"/>
                </a:solidFill>
                <a:latin typeface="Times New Roman"/>
                <a:cs typeface="Times New Roman"/>
              </a:rPr>
              <a:t>5</a:t>
            </a:r>
            <a:r>
              <a:rPr sz="1350" b="1" spc="-37" baseline="4655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ED008D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50135" y="4074451"/>
            <a:ext cx="1322755" cy="448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  <a:r>
              <a:rPr sz="1250" spc="8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  <a:r>
              <a:rPr sz="1600" spc="43" baseline="30000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600" baseline="3000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600" spc="1242" baseline="30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51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600" baseline="30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3559" y="4411463"/>
            <a:ext cx="306691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44">
                <a:solidFill>
                  <a:srgbClr val="ED008D"/>
                </a:solidFill>
                <a:latin typeface="Times New Roman"/>
                <a:cs typeface="Times New Roman"/>
              </a:rPr>
              <a:t>(b)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(i)</a:t>
            </a:r>
            <a:r>
              <a:rPr sz="1450" b="1" spc="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Q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(4</a:t>
            </a:r>
            <a:r>
              <a:rPr sz="1450" spc="-7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60)</a:t>
            </a:r>
            <a:r>
              <a:rPr sz="1450" spc="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1200</a:t>
            </a:r>
            <a:r>
              <a:rPr sz="1450" b="1" spc="-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72477" y="4594986"/>
            <a:ext cx="3805697" cy="504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(ii)</a:t>
            </a:r>
            <a:r>
              <a:rPr sz="1450" b="1" spc="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1200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(1.6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350" baseline="46551">
                <a:solidFill>
                  <a:srgbClr val="000000"/>
                </a:solidFill>
                <a:latin typeface="Times New Roman"/>
                <a:cs typeface="Times New Roman"/>
              </a:rPr>
              <a:t>-19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ED008D"/>
                </a:solidFill>
                <a:latin typeface="Times New Roman"/>
                <a:cs typeface="Times New Roman"/>
              </a:rPr>
              <a:t>75</a:t>
            </a:r>
            <a:r>
              <a:rPr sz="1450" b="1" spc="8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×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10</a:t>
            </a:r>
            <a:r>
              <a:rPr sz="1350" b="1" baseline="46551">
                <a:solidFill>
                  <a:srgbClr val="ED008D"/>
                </a:solidFill>
                <a:latin typeface="Times New Roman"/>
                <a:cs typeface="Times New Roman"/>
              </a:rPr>
              <a:t>20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3559" y="5529325"/>
            <a:ext cx="7476426" cy="1113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1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10:</a:t>
            </a:r>
            <a:r>
              <a:rPr sz="1450" b="1" spc="4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tivit</a:t>
            </a:r>
            <a:r>
              <a:rPr sz="1450" spc="-3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1450" spc="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ferric-chromium-aluminium</a:t>
            </a:r>
            <a:r>
              <a:rPr sz="1450" spc="10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alloy</a:t>
            </a:r>
            <a:r>
              <a:rPr sz="1450" spc="1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51</a:t>
            </a:r>
            <a:r>
              <a:rPr sz="1450" spc="1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6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350" spc="17" baseline="46551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1350" baseline="46551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sz="1350" spc="189" baseline="465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-54">
                <a:solidFill>
                  <a:srgbClr val="231F20"/>
                </a:solidFill>
                <a:latin typeface="Times New Roman"/>
                <a:cs typeface="Times New Roman"/>
              </a:rPr>
              <a:t>-m.</a:t>
            </a:r>
            <a:r>
              <a:rPr sz="1450" spc="22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sheet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material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15</a:t>
            </a:r>
            <a:r>
              <a:rPr sz="1450" spc="8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long,</a:t>
            </a:r>
            <a:r>
              <a:rPr sz="1450" spc="1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50" spc="3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wide</a:t>
            </a:r>
            <a:r>
              <a:rPr sz="1450" spc="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0.014</a:t>
            </a:r>
            <a:r>
              <a:rPr sz="1450" spc="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thick.</a:t>
            </a:r>
            <a:r>
              <a:rPr sz="145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Determine</a:t>
            </a:r>
            <a:r>
              <a:rPr sz="1450" spc="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(a)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opposite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ends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10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44">
                <a:solidFill>
                  <a:srgbClr val="ED008D"/>
                </a:solidFill>
                <a:latin typeface="Times New Roman"/>
                <a:cs typeface="Times New Roman"/>
              </a:rPr>
              <a:t>(b)</a:t>
            </a:r>
            <a:r>
              <a:rPr sz="1450" b="1" spc="2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opposite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sides.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3559" y="6375138"/>
            <a:ext cx="371291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(a)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4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seen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00B050"/>
                </a:solidFill>
                <a:latin typeface="Times New Roman"/>
                <a:cs typeface="Times New Roman"/>
              </a:rPr>
              <a:t>(1.8)(a)</a:t>
            </a:r>
            <a:r>
              <a:rPr sz="1450" b="1" spc="-8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th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case,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3559" y="6575416"/>
            <a:ext cx="3660795" cy="67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450" i="1" spc="-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-1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0.15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0.014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0.084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3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0.084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100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393695" y="67494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414140" y="6749414"/>
            <a:ext cx="295529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18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19576" y="674941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48677" y="6963066"/>
            <a:ext cx="2325652" cy="467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1250" spc="-19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51</a:t>
            </a:r>
            <a:r>
              <a:rPr sz="1250" spc="16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×10</a:t>
            </a:r>
            <a:r>
              <a:rPr sz="1600" spc="-34" baseline="42000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600" baseline="42000">
                <a:solidFill>
                  <a:srgbClr val="000000"/>
                </a:solidFill>
                <a:latin typeface="Cambria Math"/>
                <a:cs typeface="Cambria Math"/>
              </a:rPr>
              <a:t>8</a:t>
            </a:r>
            <a:r>
              <a:rPr sz="1600" spc="43" baseline="42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26">
                <a:solidFill>
                  <a:srgbClr val="000000"/>
                </a:solidFill>
                <a:latin typeface="LSDRWU+Cambria Math"/>
                <a:cs typeface="LSDRWU+Cambria Math"/>
              </a:rPr>
              <a:t>훺</a:t>
            </a:r>
            <a:r>
              <a:rPr sz="1250" spc="43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1250" spc="153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20">
                <a:solidFill>
                  <a:srgbClr val="000000"/>
                </a:solidFill>
                <a:latin typeface="Cambria Math"/>
                <a:cs typeface="Cambria Math"/>
              </a:rPr>
              <a:t>×(0.15</a:t>
            </a:r>
            <a:r>
              <a:rPr sz="1250" spc="137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25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3559" y="7128247"/>
            <a:ext cx="5496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955164" y="7229766"/>
            <a:ext cx="373484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 spc="-34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327020" y="7229766"/>
            <a:ext cx="464616" cy="448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53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600" baseline="30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154112" y="7250239"/>
            <a:ext cx="990476" cy="4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7">
                <a:solidFill>
                  <a:srgbClr val="000000"/>
                </a:solidFill>
                <a:latin typeface="Cambria Math"/>
                <a:cs typeface="Cambria Math"/>
              </a:rPr>
              <a:t>0.084</a:t>
            </a:r>
            <a:r>
              <a:rPr sz="1250" spc="21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250" spc="34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</a:p>
          <a:p>
            <a:pPr marL="314642" marR="0">
              <a:lnSpc>
                <a:spcPts val="678"/>
              </a:lnSpc>
              <a:spcBef>
                <a:spcPct val="0"/>
              </a:spcBef>
              <a:spcAft>
                <a:spcPct val="0"/>
              </a:spcAft>
            </a:pPr>
            <a:r>
              <a:rPr sz="900" spc="17">
                <a:solidFill>
                  <a:srgbClr val="ED008D"/>
                </a:solidFill>
                <a:latin typeface="Times New Roman"/>
                <a:cs typeface="Times New Roman"/>
              </a:rPr>
              <a:t>−</a:t>
            </a:r>
            <a:r>
              <a:rPr sz="900" b="1">
                <a:solidFill>
                  <a:srgbClr val="ED008D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24852" y="7414379"/>
            <a:ext cx="131678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9.1</a:t>
            </a:r>
            <a:r>
              <a:rPr sz="1450" b="1" spc="-1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ED008D"/>
                </a:solidFill>
                <a:latin typeface="Times New Roman"/>
                <a:cs typeface="Times New Roman"/>
              </a:rPr>
              <a:t>×</a:t>
            </a:r>
            <a:r>
              <a:rPr sz="1450" spc="-5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5">
                <a:solidFill>
                  <a:srgbClr val="ED008D"/>
                </a:solidFill>
                <a:latin typeface="Times New Roman"/>
                <a:cs typeface="Times New Roman"/>
              </a:rPr>
              <a:t>10</a:t>
            </a:r>
            <a:r>
              <a:rPr sz="1450" b="1" spc="9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ED008D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3559" y="7814682"/>
            <a:ext cx="317410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44">
                <a:solidFill>
                  <a:srgbClr val="ED008D"/>
                </a:solidFill>
                <a:latin typeface="Times New Roman"/>
                <a:cs typeface="Times New Roman"/>
              </a:rPr>
              <a:t>(b)</a:t>
            </a:r>
            <a:r>
              <a:rPr sz="1450" b="1" spc="2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1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seen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B050"/>
                </a:solidFill>
                <a:latin typeface="Times New Roman"/>
                <a:cs typeface="Times New Roman"/>
              </a:rPr>
              <a:t>(1.8)(b)</a:t>
            </a:r>
            <a:r>
              <a:rPr sz="1450" b="1" spc="37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130800" y="7814682"/>
            <a:ext cx="11760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(1.8)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184145" y="7998205"/>
            <a:ext cx="29527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17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3559" y="8024614"/>
            <a:ext cx="224600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1450" i="1" spc="-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231F20"/>
                </a:solidFill>
                <a:latin typeface="Times New Roman"/>
                <a:cs typeface="Times New Roman"/>
              </a:rPr>
              <a:t>0.014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14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10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955164" y="81986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651125" y="8198611"/>
            <a:ext cx="295529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18">
                <a:solidFill>
                  <a:srgbClr val="231F20"/>
                </a:solidFill>
                <a:latin typeface="Times New Roman"/>
                <a:cs typeface="Times New Roman"/>
              </a:rPr>
              <a:t>−</a:t>
            </a: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956560" y="819861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3559" y="8224639"/>
            <a:ext cx="278332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15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50" spc="-1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90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cm</a:t>
            </a:r>
            <a:r>
              <a:rPr sz="1450" spc="30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×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50" spc="99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039494" y="8421661"/>
            <a:ext cx="2786221" cy="467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(51</a:t>
            </a:r>
            <a:r>
              <a:rPr sz="1250" spc="126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×10</a:t>
            </a:r>
            <a:r>
              <a:rPr sz="1600" spc="-34" baseline="42000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600" baseline="42000">
                <a:solidFill>
                  <a:srgbClr val="000000"/>
                </a:solidFill>
                <a:latin typeface="Cambria Math"/>
                <a:cs typeface="Cambria Math"/>
              </a:rPr>
              <a:t>8</a:t>
            </a:r>
            <a:r>
              <a:rPr sz="1600" spc="115" baseline="4200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54">
                <a:solidFill>
                  <a:srgbClr val="000000"/>
                </a:solidFill>
                <a:latin typeface="LSDRWU+Cambria Math"/>
                <a:cs typeface="LSDRWU+Cambria Math"/>
              </a:rPr>
              <a:t>훺</a:t>
            </a:r>
            <a:r>
              <a:rPr sz="1250" spc="43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  <a:r>
              <a:rPr sz="1250" spc="154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1250" spc="10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×(14</a:t>
            </a:r>
            <a:r>
              <a:rPr sz="1250" spc="16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250" spc="3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  <a:r>
              <a:rPr sz="1600" spc="40" baseline="42000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600" spc="97" baseline="42000">
                <a:solidFill>
                  <a:srgbClr val="000000"/>
                </a:solidFill>
                <a:latin typeface="Cambria Math"/>
                <a:cs typeface="Cambria Math"/>
              </a:rPr>
              <a:t>5</a:t>
            </a:r>
            <a:r>
              <a:rPr sz="1250" spc="151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43559" y="8576131"/>
            <a:ext cx="730871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LSDRWU+Cambria Math"/>
                <a:cs typeface="LSDRWU+Cambria Math"/>
              </a:rPr>
              <a:t>∴</a:t>
            </a:r>
            <a:r>
              <a:rPr sz="1450" spc="3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50" spc="-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547745" y="8560815"/>
            <a:ext cx="1469500" cy="503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79.3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ED008D"/>
                </a:solidFill>
                <a:latin typeface="Times New Roman"/>
                <a:cs typeface="Times New Roman"/>
              </a:rPr>
              <a:t>×</a:t>
            </a:r>
            <a:r>
              <a:rPr sz="1450" spc="-5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ED008D"/>
                </a:solidFill>
                <a:latin typeface="Times New Roman"/>
                <a:cs typeface="Times New Roman"/>
              </a:rPr>
              <a:t>10</a:t>
            </a:r>
            <a:r>
              <a:rPr sz="1350" spc="20" baseline="46551">
                <a:solidFill>
                  <a:srgbClr val="ED008D"/>
                </a:solidFill>
                <a:latin typeface="Times New Roman"/>
                <a:cs typeface="Times New Roman"/>
              </a:rPr>
              <a:t>−</a:t>
            </a:r>
            <a:r>
              <a:rPr sz="1350" b="1" baseline="46551">
                <a:solidFill>
                  <a:srgbClr val="ED008D"/>
                </a:solidFill>
                <a:latin typeface="Times New Roman"/>
                <a:cs typeface="Times New Roman"/>
              </a:rPr>
              <a:t>10</a:t>
            </a:r>
            <a:r>
              <a:rPr sz="1350" b="1" spc="37" baseline="4655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ED008D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707260" y="8688361"/>
            <a:ext cx="1322755" cy="448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9</a:t>
            </a:r>
            <a:r>
              <a:rPr sz="1250" spc="8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250" spc="34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  <a:r>
              <a:rPr sz="1600" spc="40" baseline="30160">
                <a:solidFill>
                  <a:srgbClr val="000000"/>
                </a:solidFill>
                <a:latin typeface="LSDRWU+Cambria Math"/>
                <a:cs typeface="LSDRWU+Cambria Math"/>
              </a:rPr>
              <a:t>−</a:t>
            </a:r>
            <a:r>
              <a:rPr sz="1600" baseline="3016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1600" spc="1242" baseline="3016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250" spc="153">
                <a:solidFill>
                  <a:srgbClr val="000000"/>
                </a:solidFill>
                <a:latin typeface="LSDRWU+Cambria Math"/>
                <a:cs typeface="LSDRWU+Cambria Math"/>
              </a:rPr>
              <a:t>푚</a:t>
            </a:r>
            <a:r>
              <a:rPr sz="1600" baseline="3016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551296"/>
            <a:ext cx="6072748" cy="1208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50" b="1" spc="-12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equiva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lent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two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points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B.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resistances</a:t>
            </a:r>
            <a:r>
              <a:rPr sz="145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5Ω</a:t>
            </a:r>
            <a:r>
              <a:rPr sz="145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ies</a:t>
            </a:r>
            <a:r>
              <a:rPr sz="145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(as</a:t>
            </a:r>
          </a:p>
          <a:p>
            <a:pPr marL="0" marR="0">
              <a:lnSpc>
                <a:spcPts val="2265"/>
              </a:lnSpc>
              <a:spcBef>
                <a:spcPts val="207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carry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current)</a:t>
            </a:r>
            <a:r>
              <a:rPr sz="205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2666738"/>
            <a:ext cx="31708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5+6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019416"/>
            <a:ext cx="41897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istances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Ω,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Ω,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3267066"/>
            <a:ext cx="412107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(as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across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them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divides).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07253" y="3267066"/>
            <a:ext cx="137554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(2.6)(a)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89479" y="3608514"/>
            <a:ext cx="338695" cy="65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0" marR="0">
              <a:lnSpc>
                <a:spcPts val="1494"/>
              </a:lnSpc>
              <a:spcBef>
                <a:spcPts val="3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18485" y="3608514"/>
            <a:ext cx="327784" cy="65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0" marR="0">
              <a:lnSpc>
                <a:spcPts val="1494"/>
              </a:lnSpc>
              <a:spcBef>
                <a:spcPts val="3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28695" y="3608514"/>
            <a:ext cx="327784" cy="65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0" marR="0">
              <a:lnSpc>
                <a:spcPts val="1494"/>
              </a:lnSpc>
              <a:spcBef>
                <a:spcPts val="3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29379" y="3608514"/>
            <a:ext cx="327784" cy="65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0" marR="0">
              <a:lnSpc>
                <a:spcPts val="1494"/>
              </a:lnSpc>
              <a:spcBef>
                <a:spcPts val="308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58259" y="3608514"/>
            <a:ext cx="417444" cy="65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</a:p>
          <a:p>
            <a:pPr marL="0" marR="0">
              <a:lnSpc>
                <a:spcPts val="1494"/>
              </a:lnSpc>
              <a:spcBef>
                <a:spcPts val="308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59" y="3714318"/>
            <a:ext cx="2152910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uiv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len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41879" y="3669065"/>
            <a:ext cx="1744293" cy="6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1800" spc="1564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800" spc="141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800" spc="148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13710" y="4132075"/>
            <a:ext cx="367772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12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91184" y="4219396"/>
            <a:ext cx="380149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70429" y="4213131"/>
            <a:ext cx="1410281" cy="506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600" spc="17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6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1.2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13710" y="4360675"/>
            <a:ext cx="367772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5107296"/>
            <a:ext cx="66657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Replac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ombinat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igure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00B050"/>
                </a:solidFill>
                <a:latin typeface="Times New Roman"/>
                <a:cs typeface="Times New Roman"/>
              </a:rPr>
              <a:t>(2.6)(b)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5460102"/>
            <a:ext cx="4413347" cy="953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again</a:t>
            </a:r>
            <a:r>
              <a:rPr sz="145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1.2Ω</a:t>
            </a:r>
            <a:r>
              <a:rPr sz="145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ies</a:t>
            </a:r>
            <a:r>
              <a:rPr sz="145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2+1.2=3.2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Ω,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80"/>
              </a:lnSpc>
              <a:spcBef>
                <a:spcPts val="246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parallel,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00709" y="627805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96644" y="627805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96924" y="6278054"/>
            <a:ext cx="873454" cy="71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08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  <a:p>
            <a:pPr marL="0" marR="0">
              <a:lnSpc>
                <a:spcPts val="105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800" spc="1639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</a:p>
          <a:p>
            <a:pPr marL="267080" marR="0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7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012314" y="6278054"/>
            <a:ext cx="417444" cy="67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18</a:t>
            </a:r>
          </a:p>
          <a:p>
            <a:pPr marL="0" marR="0">
              <a:lnSpc>
                <a:spcPts val="1494"/>
              </a:lnSpc>
              <a:spcBef>
                <a:spcPts val="405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77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79979" y="6278054"/>
            <a:ext cx="4174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77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62952" y="6347748"/>
            <a:ext cx="513917" cy="6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3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84170" y="6361273"/>
            <a:ext cx="1790521" cy="53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7">
                <a:solidFill>
                  <a:srgbClr val="000000"/>
                </a:solidFill>
                <a:latin typeface="Times New Roman"/>
                <a:cs typeface="Times New Roman"/>
              </a:rPr>
              <a:t>R=</a:t>
            </a:r>
            <a:r>
              <a:rPr sz="1450" spc="19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8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4.277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Ω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91184" y="6525704"/>
            <a:ext cx="338695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49019" y="6525704"/>
            <a:ext cx="4174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879979" y="6525704"/>
            <a:ext cx="4174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18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045075" y="6861166"/>
            <a:ext cx="138561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(2.6)(b)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3559" y="7671807"/>
            <a:ext cx="70493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Replac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respective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ombinat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redraw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(2.6)(c)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91184" y="8034139"/>
            <a:ext cx="312989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3.2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Ω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4.277Ω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62952" y="8375459"/>
            <a:ext cx="97613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30">
                <a:solidFill>
                  <a:srgbClr val="000000"/>
                </a:solidFill>
                <a:latin typeface="Cambria Math"/>
                <a:cs typeface="Cambria Math"/>
              </a:rPr>
              <a:t>3.2×4.277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3559" y="8501117"/>
            <a:ext cx="50229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573530" y="8490406"/>
            <a:ext cx="1126346" cy="48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1450" spc="2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15">
                <a:solidFill>
                  <a:srgbClr val="000000"/>
                </a:solidFill>
                <a:latin typeface="Cambria Math"/>
                <a:cs typeface="Cambria Math"/>
              </a:rPr>
              <a:t>1.8304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62952" y="8623109"/>
            <a:ext cx="976132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25">
                <a:solidFill>
                  <a:srgbClr val="000000"/>
                </a:solidFill>
                <a:latin typeface="Cambria Math"/>
                <a:cs typeface="Cambria Math"/>
              </a:rPr>
              <a:t>3.2+4.277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3559" y="8938462"/>
            <a:ext cx="2523870" cy="501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R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350" spc="-6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1.8304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2.8304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959350" y="9311378"/>
            <a:ext cx="136656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(2.6)(c)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7168418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60541"/>
            <a:ext cx="2116314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 spc="11">
                <a:solidFill>
                  <a:srgbClr val="FF0000"/>
                </a:solidFill>
                <a:latin typeface="Monotype Corsiva"/>
                <a:cs typeface="Monotype Corsiva"/>
              </a:rPr>
              <a:t>FIXED</a:t>
            </a:r>
            <a:r>
              <a:rPr sz="1800" u="sng" spc="-17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RESISTORS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589396"/>
            <a:ext cx="5829621" cy="89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 spc="-17">
                <a:solidFill>
                  <a:srgbClr val="000000"/>
                </a:solidFill>
                <a:latin typeface="Times New Roman"/>
                <a:cs typeface="Times New Roman"/>
              </a:rPr>
              <a:t>fi</a:t>
            </a:r>
            <a:r>
              <a:rPr sz="1450" b="1" i="1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 spc="-31">
                <a:solidFill>
                  <a:srgbClr val="000000"/>
                </a:solidFill>
                <a:latin typeface="Times New Roman"/>
                <a:cs typeface="Times New Roman"/>
              </a:rPr>
              <a:t>xed</a:t>
            </a:r>
            <a:r>
              <a:rPr sz="1450" b="1" i="1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i="1" spc="-28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b="1" i="1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5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  <a:p>
            <a:pPr marL="0" marR="0">
              <a:lnSpc>
                <a:spcPts val="1580"/>
              </a:lnSpc>
              <a:spcBef>
                <a:spcPts val="144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remains</a:t>
            </a:r>
            <a:r>
              <a:rPr sz="145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5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under</a:t>
            </a:r>
            <a:r>
              <a:rPr sz="145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normal</a:t>
            </a:r>
            <a:r>
              <a:rPr sz="145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conditions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5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main</a:t>
            </a:r>
            <a:r>
              <a:rPr sz="145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types</a:t>
            </a:r>
            <a:r>
              <a:rPr sz="145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fixed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carbon-composition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wire-wound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resistors.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31915" y="2209156"/>
            <a:ext cx="117593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(1.9</a:t>
            </a:r>
            <a:r>
              <a:rPr sz="1450" b="1" spc="-33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2695312"/>
            <a:ext cx="2522763" cy="1744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VARIABLE</a:t>
            </a:r>
            <a:r>
              <a:rPr sz="1800" u="sng" spc="62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RESISTORS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Var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istors</a:t>
            </a:r>
            <a:r>
              <a:rPr sz="145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9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vary</a:t>
            </a:r>
            <a:r>
              <a:rPr sz="1450" spc="9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change</a:t>
            </a:r>
            <a:r>
              <a:rPr sz="1450" spc="9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amount</a:t>
            </a:r>
            <a:r>
              <a:rPr sz="1450" spc="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istance</a:t>
            </a:r>
            <a:r>
              <a:rPr sz="145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uit.</a:t>
            </a:r>
            <a:r>
              <a:rPr sz="1450" spc="8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sz="1450" spc="7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5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0000"/>
                </a:solidFill>
                <a:latin typeface="Times New Roman"/>
                <a:cs typeface="Times New Roman"/>
              </a:rPr>
              <a:t>potentiometers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0000"/>
                </a:solidFill>
                <a:latin typeface="Times New Roman"/>
                <a:cs typeface="Times New Roman"/>
              </a:rPr>
              <a:t>rheostats.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44390" y="4163432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(1.10)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4745092"/>
            <a:ext cx="2375647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Color</a:t>
            </a:r>
            <a:r>
              <a:rPr sz="1800" u="sng" spc="-44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Coding </a:t>
            </a:r>
            <a:r>
              <a:rPr sz="1800" u="sng" spc="28">
                <a:solidFill>
                  <a:srgbClr val="FF0000"/>
                </a:solidFill>
                <a:latin typeface="Monotype Corsiva"/>
                <a:cs typeface="Monotype Corsiva"/>
              </a:rPr>
              <a:t>of</a:t>
            </a:r>
            <a:r>
              <a:rPr sz="1800" u="sng" spc="-2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Resistors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5078467"/>
            <a:ext cx="7457287" cy="149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istors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wire-wound</a:t>
            </a:r>
            <a:r>
              <a:rPr sz="145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  <a:r>
              <a:rPr sz="145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ceramic-encased</a:t>
            </a:r>
            <a:r>
              <a:rPr sz="145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resistors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heir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tolerances</a:t>
            </a:r>
            <a:r>
              <a:rPr sz="145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printed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cases.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Smaller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istors,</a:t>
            </a:r>
            <a:r>
              <a:rPr sz="145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whether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constructed</a:t>
            </a:r>
            <a:r>
              <a:rPr sz="14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ld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ed</a:t>
            </a:r>
            <a:r>
              <a:rPr sz="145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carbon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composition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metal</a:t>
            </a:r>
            <a:r>
              <a:rPr sz="145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film,</a:t>
            </a:r>
            <a:r>
              <a:rPr sz="145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5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too</a:t>
            </a:r>
            <a:r>
              <a:rPr sz="145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small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printed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component.</a:t>
            </a:r>
            <a:r>
              <a:rPr sz="145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Instead,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smaller</a:t>
            </a:r>
            <a:r>
              <a:rPr sz="145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istors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usually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covered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epoxy</a:t>
            </a:r>
            <a:r>
              <a:rPr sz="145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sz="145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insulating</a:t>
            </a:r>
            <a:r>
              <a:rPr sz="145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over</a:t>
            </a:r>
            <a:r>
              <a:rPr sz="145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several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colored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bands</a:t>
            </a:r>
            <a:r>
              <a:rPr sz="145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printed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radially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  <a:r>
              <a:rPr sz="145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below.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6489438"/>
            <a:ext cx="7457940" cy="1087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colored</a:t>
            </a:r>
            <a:r>
              <a:rPr sz="145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bands</a:t>
            </a:r>
            <a:r>
              <a:rPr sz="145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provide</a:t>
            </a:r>
            <a:r>
              <a:rPr sz="145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quic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kly</a:t>
            </a:r>
            <a:r>
              <a:rPr sz="145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recognizab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code</a:t>
            </a:r>
            <a:r>
              <a:rPr sz="145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determining</a:t>
            </a:r>
            <a:r>
              <a:rPr sz="145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5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resistance,</a:t>
            </a:r>
            <a:r>
              <a:rPr sz="145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tolerance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(in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percentage),</a:t>
            </a:r>
            <a:r>
              <a:rPr sz="145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occas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ionally</a:t>
            </a:r>
            <a:r>
              <a:rPr sz="145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expected</a:t>
            </a:r>
            <a:r>
              <a:rPr sz="145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reliability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resistor.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colored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bands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read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ft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ight,</a:t>
            </a:r>
            <a:r>
              <a:rPr sz="145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left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defined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side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band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near</a:t>
            </a:r>
            <a:r>
              <a:rPr sz="1450" spc="-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est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4">
                <a:solidFill>
                  <a:srgbClr val="000000"/>
                </a:solidFill>
                <a:latin typeface="Times New Roman"/>
                <a:cs typeface="Times New Roman"/>
              </a:rPr>
              <a:t>it.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65400" y="9082778"/>
            <a:ext cx="281123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(1.11):</a:t>
            </a:r>
            <a:r>
              <a:rPr sz="1450" b="1" spc="-6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Color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code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66841" cy="2316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bands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represent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second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ig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value.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third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band</a:t>
            </a:r>
            <a:r>
              <a:rPr sz="145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5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multiplier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band</a:t>
            </a:r>
            <a:r>
              <a:rPr sz="145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represents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5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zeros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fo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llo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win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digits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usually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ten.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fourth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band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icates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tolerance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resistor,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ifth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band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(if</a:t>
            </a:r>
            <a:r>
              <a:rPr sz="145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present)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indicat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expected</a:t>
            </a:r>
            <a:r>
              <a:rPr sz="145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reliab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ilit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5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component.</a:t>
            </a:r>
            <a:r>
              <a:rPr sz="145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reliability</a:t>
            </a:r>
            <a:r>
              <a:rPr sz="145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statistical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indicat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expected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components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longer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indicated</a:t>
            </a:r>
          </a:p>
          <a:p>
            <a:pPr marL="0" marR="0">
              <a:lnSpc>
                <a:spcPts val="1580"/>
              </a:lnSpc>
              <a:spcBef>
                <a:spcPts val="72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lue</a:t>
            </a:r>
            <a:r>
              <a:rPr sz="1450" spc="3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5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1000</a:t>
            </a:r>
            <a:r>
              <a:rPr sz="145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hours</a:t>
            </a:r>
            <a:r>
              <a:rPr sz="145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e.</a:t>
            </a:r>
            <a:r>
              <a:rPr sz="145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part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icular</a:t>
            </a:r>
            <a:r>
              <a:rPr sz="145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reliab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ilit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1%</a:t>
            </a:r>
            <a:r>
              <a:rPr sz="145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expected</a:t>
            </a:r>
            <a:r>
              <a:rPr sz="145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1000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hours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use,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5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istor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sz="145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likely</a:t>
            </a:r>
            <a:r>
              <a:rPr sz="145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outside</a:t>
            </a:r>
            <a:r>
              <a:rPr sz="145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specif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ied</a:t>
            </a:r>
            <a:r>
              <a:rPr sz="145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range</a:t>
            </a:r>
            <a:r>
              <a:rPr sz="145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ind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icated</a:t>
            </a:r>
            <a:r>
              <a:rPr sz="145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bands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color</a:t>
            </a:r>
            <a:r>
              <a:rPr sz="145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codes.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3391272"/>
            <a:ext cx="533909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Color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band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evaluated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relation,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1527" y="3918077"/>
            <a:ext cx="1651500" cy="517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="1" baseline="-15517">
                <a:solidFill>
                  <a:srgbClr val="000000"/>
                </a:solidFill>
                <a:latin typeface="Times New Roman"/>
                <a:cs typeface="Times New Roman"/>
              </a:rPr>
              <a:t>color</a:t>
            </a:r>
            <a:r>
              <a:rPr sz="1350" b="1" spc="10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450" b="1" spc="-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350" b="1" baseline="4655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350" b="1" spc="-61" baseline="46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aseline="46551">
                <a:solidFill>
                  <a:srgbClr val="000000"/>
                </a:solidFill>
                <a:latin typeface="Cambria Math"/>
                <a:cs typeface="Cambria Math"/>
              </a:rPr>
              <a:t>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12720" y="3944104"/>
            <a:ext cx="37705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4411463"/>
            <a:ext cx="6574264" cy="101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0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70C0"/>
                </a:solidFill>
                <a:latin typeface="Times New Roman"/>
                <a:cs typeface="Times New Roman"/>
              </a:rPr>
              <a:t>(1.6)</a:t>
            </a:r>
            <a:r>
              <a:rPr sz="1450" spc="39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colors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various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bands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corresponding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values.</a:t>
            </a:r>
          </a:p>
          <a:p>
            <a:pPr marL="2069464" marR="0">
              <a:lnSpc>
                <a:spcPts val="1580"/>
              </a:lnSpc>
              <a:spcBef>
                <a:spcPts val="2621"/>
              </a:spcBef>
              <a:spcAft>
                <a:spcPct val="0"/>
              </a:spcAft>
            </a:pPr>
            <a:r>
              <a:rPr sz="1450" spc="-10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70C0"/>
                </a:solidFill>
                <a:latin typeface="Times New Roman"/>
                <a:cs typeface="Times New Roman"/>
              </a:rPr>
              <a:t>(1.6):</a:t>
            </a:r>
            <a:r>
              <a:rPr sz="1450" spc="-6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Resistor Color</a:t>
            </a:r>
            <a:r>
              <a:rPr sz="145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Code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59043" cy="88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22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11:</a:t>
            </a:r>
            <a:r>
              <a:rPr sz="1450" b="1" spc="4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carbon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film</a:t>
            </a:r>
            <a:r>
              <a:rPr sz="145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5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color</a:t>
            </a:r>
            <a:r>
              <a:rPr sz="145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codes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(1.12)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961253"/>
            <a:ext cx="60734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70C0"/>
                </a:solidFill>
                <a:latin typeface="Times New Roman"/>
                <a:cs typeface="Times New Roman"/>
              </a:rPr>
              <a:t>Tab</a:t>
            </a:r>
            <a:r>
              <a:rPr sz="1450" spc="-33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70C0"/>
                </a:solidFill>
                <a:latin typeface="Times New Roman"/>
                <a:cs typeface="Times New Roman"/>
              </a:rPr>
              <a:t>le</a:t>
            </a:r>
            <a:r>
              <a:rPr sz="1450" spc="2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70C0"/>
                </a:solidFill>
                <a:latin typeface="Times New Roman"/>
                <a:cs typeface="Times New Roman"/>
              </a:rPr>
              <a:t>(1.6)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see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5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1184" y="2150566"/>
            <a:ext cx="1377797" cy="50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-11" baseline="-15654">
                <a:solidFill>
                  <a:srgbClr val="000000"/>
                </a:solidFill>
                <a:latin typeface="Times New Roman"/>
                <a:cs typeface="Times New Roman"/>
              </a:rPr>
              <a:t>color</a:t>
            </a:r>
            <a:r>
              <a:rPr sz="1350" spc="52" baseline="-156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7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88210" y="2135251"/>
            <a:ext cx="506913" cy="504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350" baseline="4655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350" spc="13" baseline="46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64689" y="2161278"/>
            <a:ext cx="3668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1869" y="2345054"/>
            <a:ext cx="1476269" cy="504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350" baseline="4655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350" spc="-37" baseline="46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aseline="46551">
                <a:solidFill>
                  <a:srgbClr val="000000"/>
                </a:solidFill>
                <a:latin typeface="Cambria Math"/>
                <a:cs typeface="Cambria Math"/>
              </a:rPr>
              <a:t>±</a:t>
            </a:r>
            <a:r>
              <a:rPr sz="2200" spc="-291" baseline="46551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2570301"/>
            <a:ext cx="4479906" cy="908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309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kΩ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±</a:t>
            </a:r>
            <a:r>
              <a:rPr sz="1450" spc="-12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(0.05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kΩ)</a:t>
            </a:r>
          </a:p>
          <a:p>
            <a:pPr marL="448309" marR="0">
              <a:lnSpc>
                <a:spcPts val="165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kΩ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±</a:t>
            </a:r>
            <a:r>
              <a:rPr sz="1450" spc="-125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(0.9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kΩ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17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8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reliab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ilit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0.1%</a:t>
            </a:r>
          </a:p>
          <a:p>
            <a:pPr marL="0" marR="0">
              <a:lnSpc>
                <a:spcPts val="1651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∴</a:t>
            </a:r>
            <a:r>
              <a:rPr sz="1450" spc="9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0.9</a:t>
            </a:r>
            <a:r>
              <a:rPr sz="145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18.9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kΩ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3200391"/>
            <a:ext cx="22312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0.9</a:t>
            </a:r>
            <a:r>
              <a:rPr sz="145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17.1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kΩ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59" y="3410322"/>
            <a:ext cx="7466349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5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specificat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45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indicates</a:t>
            </a:r>
            <a:r>
              <a:rPr sz="145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istance</a:t>
            </a:r>
            <a:r>
              <a:rPr sz="145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fall</a:t>
            </a:r>
            <a:r>
              <a:rPr sz="145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5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17.1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18.9</a:t>
            </a:r>
            <a:r>
              <a:rPr sz="145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After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1000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hours,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would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expect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5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istor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1000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would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fall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outside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specified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range.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13710" y="7442954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(1.12)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7535" y="1334037"/>
            <a:ext cx="1891962" cy="743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3"/>
              </a:lnSpc>
              <a:spcBef>
                <a:spcPct val="0"/>
              </a:spcBef>
              <a:spcAft>
                <a:spcPct val="0"/>
              </a:spcAft>
            </a:pPr>
            <a:r>
              <a:rPr sz="2200" b="1" u="sng" spc="-15">
                <a:solidFill>
                  <a:srgbClr val="FF0000"/>
                </a:solidFill>
                <a:latin typeface="Rockwell"/>
                <a:cs typeface="Rockwell"/>
              </a:rPr>
              <a:t>Ohm’s</a:t>
            </a:r>
            <a:r>
              <a:rPr sz="2200" b="1" u="sng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b="1" u="sng" spc="-18">
                <a:solidFill>
                  <a:srgbClr val="FF0000"/>
                </a:solidFill>
                <a:latin typeface="Rockwell"/>
                <a:cs typeface="Rockwell"/>
              </a:rPr>
              <a:t>law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4852" y="1451922"/>
            <a:ext cx="1234338" cy="55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VODWMH+Harlow Solid Italic,Italic"/>
                <a:cs typeface="VODWMH+Harlow Solid Italic,Italic"/>
              </a:rPr>
              <a:t>L</a:t>
            </a:r>
            <a:r>
              <a:rPr sz="1600" i="1" spc="-327">
                <a:solidFill>
                  <a:srgbClr val="FF0000"/>
                </a:solidFill>
                <a:latin typeface="VODWMH+Harlow Solid Italic,Italic"/>
                <a:cs typeface="VODWMH+Harlow Solid Italic,Italic"/>
              </a:rPr>
              <a:t> </a:t>
            </a:r>
            <a:r>
              <a:rPr sz="1600" i="1" spc="-18">
                <a:solidFill>
                  <a:srgbClr val="FF0000"/>
                </a:solidFill>
                <a:latin typeface="VODWMH+Harlow Solid Italic,Italic"/>
                <a:cs typeface="VODWMH+Harlow Solid Italic,Italic"/>
              </a:rPr>
              <a:t>ectur</a:t>
            </a:r>
            <a:r>
              <a:rPr sz="1600" i="1" spc="-304">
                <a:solidFill>
                  <a:srgbClr val="FF0000"/>
                </a:solidFill>
                <a:latin typeface="VODWMH+Harlow Solid Italic,Italic"/>
                <a:cs typeface="VODWMH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VODWMH+Harlow Solid Italic,Italic"/>
                <a:cs typeface="VODWMH+Harlow Solid Italic,Italic"/>
              </a:rPr>
              <a:t>e</a:t>
            </a:r>
            <a:r>
              <a:rPr sz="1600" i="1" spc="-61">
                <a:solidFill>
                  <a:srgbClr val="FF0000"/>
                </a:solidFill>
                <a:latin typeface="VODWMH+Harlow Solid Italic,Italic"/>
                <a:cs typeface="VODWMH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VODWMH+Harlow Solid Italic,Italic"/>
                <a:cs typeface="VODWMH+Harlow Solid Italic,Italic"/>
              </a:rPr>
              <a:t>(2)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1052" y="2187539"/>
            <a:ext cx="6723546" cy="69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9E70"/>
                </a:solidFill>
                <a:latin typeface="Times New Roman"/>
                <a:cs typeface="Times New Roman"/>
              </a:rPr>
              <a:t>Ohm‘s</a:t>
            </a:r>
            <a:r>
              <a:rPr sz="1450" spc="66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74">
                <a:solidFill>
                  <a:srgbClr val="009E70"/>
                </a:solidFill>
                <a:latin typeface="Times New Roman"/>
                <a:cs typeface="Times New Roman"/>
              </a:rPr>
              <a:t>law</a:t>
            </a:r>
            <a:r>
              <a:rPr sz="1450" spc="23">
                <a:solidFill>
                  <a:srgbClr val="009E7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Arial"/>
                <a:cs typeface="Arial"/>
              </a:rPr>
              <a:t>states</a:t>
            </a:r>
            <a:r>
              <a:rPr sz="145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6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50" spc="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voltage</a:t>
            </a:r>
            <a:r>
              <a:rPr sz="145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450" spc="-7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across a</a:t>
            </a:r>
            <a:r>
              <a:rPr sz="1450" spc="-8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resistor</a:t>
            </a:r>
            <a:r>
              <a:rPr sz="1450" spc="-3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5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7">
                <a:solidFill>
                  <a:srgbClr val="000000"/>
                </a:solidFill>
                <a:latin typeface="Arial"/>
                <a:cs typeface="Arial"/>
              </a:rPr>
              <a:t>directly</a:t>
            </a:r>
            <a:r>
              <a:rPr sz="145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7">
                <a:solidFill>
                  <a:srgbClr val="000000"/>
                </a:solidFill>
                <a:latin typeface="Arial"/>
                <a:cs typeface="Arial"/>
              </a:rPr>
              <a:t>proportional</a:t>
            </a:r>
          </a:p>
          <a:p>
            <a:pPr marL="0" marR="0">
              <a:lnSpc>
                <a:spcPts val="1594"/>
              </a:lnSpc>
              <a:spcBef>
                <a:spcPts val="123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50" spc="1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50" spc="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3">
                <a:solidFill>
                  <a:srgbClr val="000000"/>
                </a:solidFill>
                <a:latin typeface="Arial"/>
                <a:cs typeface="Arial"/>
              </a:rPr>
              <a:t>current</a:t>
            </a:r>
            <a:r>
              <a:rPr sz="1450" spc="-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45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8">
                <a:solidFill>
                  <a:srgbClr val="000000"/>
                </a:solidFill>
                <a:latin typeface="Arial"/>
                <a:cs typeface="Arial"/>
              </a:rPr>
              <a:t>flowing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3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sz="1450" spc="-6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50" spc="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resistor.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2685788"/>
            <a:ext cx="80668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59653" y="3095616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8069" y="3190866"/>
            <a:ext cx="5935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α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3505572"/>
            <a:ext cx="7454015" cy="1096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Ohm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defined</a:t>
            </a:r>
            <a:r>
              <a:rPr sz="145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proportionality</a:t>
            </a:r>
            <a:r>
              <a:rPr sz="14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5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resistance,</a:t>
            </a:r>
            <a:r>
              <a:rPr sz="145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R.</a:t>
            </a:r>
            <a:r>
              <a:rPr sz="145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(The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property</a:t>
            </a:r>
            <a:r>
              <a:rPr sz="145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change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internal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external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condit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5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altered,</a:t>
            </a:r>
            <a:r>
              <a:rPr sz="145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e.g.,</a:t>
            </a:r>
            <a:r>
              <a:rPr sz="145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changes</a:t>
            </a:r>
            <a:r>
              <a:rPr sz="145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temperature.)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5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5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</a:p>
          <a:p>
            <a:pPr marL="0" marR="0">
              <a:lnSpc>
                <a:spcPts val="1580"/>
              </a:lnSpc>
              <a:spcBef>
                <a:spcPts val="71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07278" y="4535288"/>
            <a:ext cx="66890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68069" y="4592438"/>
            <a:ext cx="71107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iR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34377" y="5123779"/>
            <a:ext cx="6856281" cy="678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1">
                <a:solidFill>
                  <a:srgbClr val="009E70"/>
                </a:solidFill>
                <a:latin typeface="Arial"/>
                <a:cs typeface="Arial"/>
              </a:rPr>
              <a:t>The</a:t>
            </a:r>
            <a:r>
              <a:rPr sz="1450" spc="384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 spc="-30">
                <a:solidFill>
                  <a:srgbClr val="009E70"/>
                </a:solidFill>
                <a:latin typeface="Arial"/>
                <a:cs typeface="Arial"/>
              </a:rPr>
              <a:t>res</a:t>
            </a:r>
            <a:r>
              <a:rPr sz="1450" spc="-379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 spc="-47">
                <a:solidFill>
                  <a:srgbClr val="009E70"/>
                </a:solidFill>
                <a:latin typeface="Arial"/>
                <a:cs typeface="Arial"/>
              </a:rPr>
              <a:t>is</a:t>
            </a:r>
            <a:r>
              <a:rPr sz="1450" spc="-379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 spc="-34">
                <a:solidFill>
                  <a:srgbClr val="009E70"/>
                </a:solidFill>
                <a:latin typeface="Arial"/>
                <a:cs typeface="Arial"/>
              </a:rPr>
              <a:t>tanc</a:t>
            </a:r>
            <a:r>
              <a:rPr sz="1450" spc="-379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9E70"/>
                </a:solidFill>
                <a:latin typeface="Arial"/>
                <a:cs typeface="Arial"/>
              </a:rPr>
              <a:t>e</a:t>
            </a:r>
            <a:r>
              <a:rPr sz="1450" spc="288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9E70"/>
                </a:solidFill>
                <a:latin typeface="Arial"/>
                <a:cs typeface="Arial"/>
              </a:rPr>
              <a:t>R</a:t>
            </a:r>
            <a:r>
              <a:rPr sz="1450" spc="30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 spc="-56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50" spc="44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6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1450" spc="27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8">
                <a:solidFill>
                  <a:srgbClr val="000000"/>
                </a:solidFill>
                <a:latin typeface="Arial"/>
                <a:cs typeface="Arial"/>
              </a:rPr>
              <a:t>element</a:t>
            </a:r>
            <a:r>
              <a:rPr sz="1450" spc="3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8">
                <a:solidFill>
                  <a:srgbClr val="000000"/>
                </a:solidFill>
                <a:latin typeface="Arial"/>
                <a:cs typeface="Arial"/>
              </a:rPr>
              <a:t>denotes</a:t>
            </a:r>
            <a:r>
              <a:rPr sz="1450" spc="32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5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1450" spc="39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4">
                <a:solidFill>
                  <a:srgbClr val="000000"/>
                </a:solidFill>
                <a:latin typeface="Arial"/>
                <a:cs typeface="Arial"/>
              </a:rPr>
              <a:t>ability</a:t>
            </a:r>
            <a:r>
              <a:rPr sz="1450" spc="3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7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50" spc="39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2">
                <a:solidFill>
                  <a:srgbClr val="000000"/>
                </a:solidFill>
                <a:latin typeface="Arial"/>
                <a:cs typeface="Arial"/>
              </a:rPr>
              <a:t>resist</a:t>
            </a:r>
            <a:r>
              <a:rPr sz="1450" spc="3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50" spc="2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12">
                <a:solidFill>
                  <a:srgbClr val="000000"/>
                </a:solidFill>
                <a:latin typeface="Arial"/>
                <a:cs typeface="Arial"/>
              </a:rPr>
              <a:t>flow</a:t>
            </a:r>
            <a:r>
              <a:rPr sz="1450" spc="18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6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7">
                <a:solidFill>
                  <a:srgbClr val="000000"/>
                </a:solidFill>
                <a:latin typeface="Arial"/>
                <a:cs typeface="Arial"/>
              </a:rPr>
              <a:t>electric</a:t>
            </a:r>
            <a:r>
              <a:rPr sz="145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3">
                <a:solidFill>
                  <a:srgbClr val="000000"/>
                </a:solidFill>
                <a:latin typeface="Arial"/>
                <a:cs typeface="Arial"/>
              </a:rPr>
              <a:t>current;</a:t>
            </a:r>
            <a:r>
              <a:rPr sz="1450" spc="-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1450" spc="-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5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3">
                <a:solidFill>
                  <a:srgbClr val="000000"/>
                </a:solidFill>
                <a:latin typeface="Arial"/>
                <a:cs typeface="Arial"/>
              </a:rPr>
              <a:t>measured</a:t>
            </a:r>
            <a:r>
              <a:rPr sz="1450" spc="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50" spc="-6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5">
                <a:solidFill>
                  <a:srgbClr val="000000"/>
                </a:solidFill>
                <a:latin typeface="Arial"/>
                <a:cs typeface="Arial"/>
              </a:rPr>
              <a:t>ohms</a:t>
            </a:r>
            <a:r>
              <a:rPr sz="145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3">
                <a:solidFill>
                  <a:srgbClr val="000000"/>
                </a:solidFill>
                <a:latin typeface="Arial"/>
                <a:cs typeface="Arial"/>
              </a:rPr>
              <a:t>(Ω).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70454" y="5748668"/>
            <a:ext cx="1002700" cy="725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6"/>
              </a:lnSpc>
              <a:spcBef>
                <a:spcPct val="0"/>
              </a:spcBef>
              <a:spcAft>
                <a:spcPct val="0"/>
              </a:spcAft>
            </a:pPr>
            <a:r>
              <a:rPr sz="210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1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2100" spc="-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spc="-31">
                <a:solidFill>
                  <a:srgbClr val="000000"/>
                </a:solidFill>
                <a:latin typeface="Calibri"/>
                <a:cs typeface="Calibri"/>
              </a:rPr>
              <a:t>iR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40204" y="7317943"/>
            <a:ext cx="385637" cy="774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  <a:p>
            <a:pPr marL="28955" marR="0">
              <a:lnSpc>
                <a:spcPts val="1673"/>
              </a:lnSpc>
              <a:spcBef>
                <a:spcPts val="528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863846" y="7298893"/>
            <a:ext cx="388824" cy="77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  <a:p>
            <a:pPr marL="0" marR="0">
              <a:lnSpc>
                <a:spcPts val="1673"/>
              </a:lnSpc>
              <a:spcBef>
                <a:spcPts val="526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68412" y="7388366"/>
            <a:ext cx="733300" cy="725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6"/>
              </a:lnSpc>
              <a:spcBef>
                <a:spcPct val="0"/>
              </a:spcBef>
              <a:spcAft>
                <a:spcPct val="0"/>
              </a:spcAft>
            </a:pPr>
            <a:r>
              <a:rPr sz="210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100" spc="-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>
                <a:solidFill>
                  <a:srgbClr val="000000"/>
                </a:solidFill>
                <a:latin typeface="Calibri"/>
                <a:cs typeface="Calibri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68190" y="7369316"/>
            <a:ext cx="666768" cy="725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6"/>
              </a:lnSpc>
              <a:spcBef>
                <a:spcPct val="0"/>
              </a:spcBef>
              <a:spcAft>
                <a:spcPct val="0"/>
              </a:spcAft>
            </a:pPr>
            <a:r>
              <a:rPr sz="2100">
                <a:solidFill>
                  <a:srgbClr val="000000"/>
                </a:solidFill>
                <a:latin typeface="Cambria"/>
                <a:cs typeface="Cambria"/>
              </a:rPr>
              <a:t>i</a:t>
            </a:r>
            <a:r>
              <a:rPr sz="21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>
                <a:solidFill>
                  <a:srgbClr val="000000"/>
                </a:solidFill>
                <a:latin typeface="Calibri"/>
                <a:cs typeface="Calibri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22525" y="8234164"/>
            <a:ext cx="266684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(2.1)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45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Ohm's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4">
                <a:solidFill>
                  <a:srgbClr val="000000"/>
                </a:solidFill>
                <a:latin typeface="Times New Roman"/>
                <a:cs typeface="Times New Roman"/>
              </a:rPr>
              <a:t>law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triangle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3559" y="8815696"/>
            <a:ext cx="608379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1:</a:t>
            </a:r>
            <a:r>
              <a:rPr sz="1450" b="1" spc="-12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conductor</a:t>
            </a:r>
            <a:r>
              <a:rPr sz="145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draws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V.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3559" y="9015848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84145" y="9214769"/>
            <a:ext cx="360647" cy="458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36825" y="9214769"/>
            <a:ext cx="542608" cy="725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mbria Math"/>
                <a:cs typeface="Cambria Math"/>
              </a:rPr>
              <a:t>120</a:t>
            </a:r>
          </a:p>
          <a:p>
            <a:pPr marL="95250" marR="0">
              <a:lnSpc>
                <a:spcPts val="1582"/>
              </a:lnSpc>
              <a:spcBef>
                <a:spcPts val="519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53084" y="9266315"/>
            <a:ext cx="2226029" cy="621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Ohm's</a:t>
            </a:r>
            <a:r>
              <a:rPr sz="145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3">
                <a:solidFill>
                  <a:srgbClr val="000000"/>
                </a:solidFill>
                <a:latin typeface="Times New Roman"/>
                <a:cs typeface="Times New Roman"/>
              </a:rPr>
              <a:t>law,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800" spc="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2100" spc="118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50">
                <a:solidFill>
                  <a:srgbClr val="000000"/>
                </a:solidFill>
                <a:latin typeface="Calibri"/>
                <a:cs typeface="Calibri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947035" y="9359003"/>
            <a:ext cx="78235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60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12720" y="9481786"/>
            <a:ext cx="304809" cy="458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ct val="0"/>
              </a:spcBef>
              <a:spcAft>
                <a:spcPct val="0"/>
              </a:spcAft>
            </a:pPr>
            <a:r>
              <a:rPr sz="1350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60541"/>
            <a:ext cx="2634874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 spc="17">
                <a:solidFill>
                  <a:srgbClr val="FF0000"/>
                </a:solidFill>
                <a:latin typeface="Monotype Corsiva"/>
                <a:cs typeface="Monotype Corsiva"/>
              </a:rPr>
              <a:t>Nodes,</a:t>
            </a:r>
            <a:r>
              <a:rPr sz="1800" u="sng" spc="-5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Branches,</a:t>
            </a:r>
            <a:r>
              <a:rPr sz="1800" u="sng" spc="34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and Loops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8652" y="1777329"/>
            <a:ext cx="6932667" cy="1489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>
                <a:solidFill>
                  <a:srgbClr val="009E70"/>
                </a:solidFill>
                <a:latin typeface="Arial"/>
                <a:cs typeface="Arial"/>
              </a:rPr>
              <a:t>branch</a:t>
            </a:r>
            <a:r>
              <a:rPr sz="1450" spc="-5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 spc="-23">
                <a:solidFill>
                  <a:srgbClr val="000000"/>
                </a:solidFill>
                <a:latin typeface="Arial"/>
                <a:cs typeface="Arial"/>
              </a:rPr>
              <a:t>represents</a:t>
            </a:r>
            <a:r>
              <a:rPr sz="145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8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1">
                <a:solidFill>
                  <a:srgbClr val="000000"/>
                </a:solidFill>
                <a:latin typeface="Arial"/>
                <a:cs typeface="Arial"/>
              </a:rPr>
              <a:t>single</a:t>
            </a:r>
            <a:r>
              <a:rPr sz="1450" spc="-7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1">
                <a:solidFill>
                  <a:srgbClr val="000000"/>
                </a:solidFill>
                <a:latin typeface="Arial"/>
                <a:cs typeface="Arial"/>
              </a:rPr>
              <a:t>element</a:t>
            </a:r>
            <a:r>
              <a:rPr sz="1450" spc="-4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such</a:t>
            </a:r>
            <a:r>
              <a:rPr sz="1450" spc="-8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6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450" spc="5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8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voltage</a:t>
            </a:r>
            <a:r>
              <a:rPr sz="1450" spc="-6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source</a:t>
            </a:r>
            <a:r>
              <a:rPr sz="145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17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450" spc="-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4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4">
                <a:solidFill>
                  <a:srgbClr val="000000"/>
                </a:solidFill>
                <a:latin typeface="Arial"/>
                <a:cs typeface="Arial"/>
              </a:rPr>
              <a:t>resistor.</a:t>
            </a:r>
          </a:p>
          <a:p>
            <a:pPr marL="0" marR="0">
              <a:lnSpc>
                <a:spcPts val="1594"/>
              </a:lnSpc>
              <a:spcBef>
                <a:spcPts val="2385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1">
                <a:solidFill>
                  <a:srgbClr val="009E70"/>
                </a:solidFill>
                <a:latin typeface="Arial"/>
                <a:cs typeface="Arial"/>
              </a:rPr>
              <a:t>node</a:t>
            </a:r>
            <a:r>
              <a:rPr sz="1450" spc="3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5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50" spc="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0">
                <a:solidFill>
                  <a:srgbClr val="000000"/>
                </a:solidFill>
                <a:latin typeface="Arial"/>
                <a:cs typeface="Arial"/>
              </a:rPr>
              <a:t>point</a:t>
            </a:r>
            <a:r>
              <a:rPr sz="1450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6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50" spc="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5">
                <a:solidFill>
                  <a:srgbClr val="000000"/>
                </a:solidFill>
                <a:latin typeface="Arial"/>
                <a:cs typeface="Arial"/>
              </a:rPr>
              <a:t>connection</a:t>
            </a:r>
            <a:r>
              <a:rPr sz="1450" spc="-6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0">
                <a:solidFill>
                  <a:srgbClr val="000000"/>
                </a:solidFill>
                <a:latin typeface="Arial"/>
                <a:cs typeface="Arial"/>
              </a:rPr>
              <a:t>between</a:t>
            </a:r>
            <a:r>
              <a:rPr sz="145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145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17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450" spc="-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more</a:t>
            </a:r>
            <a:r>
              <a:rPr sz="1450" spc="-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5">
                <a:solidFill>
                  <a:srgbClr val="000000"/>
                </a:solidFill>
                <a:latin typeface="Arial"/>
                <a:cs typeface="Arial"/>
              </a:rPr>
              <a:t>branches.</a:t>
            </a:r>
          </a:p>
          <a:p>
            <a:pPr marL="9525" marR="0">
              <a:lnSpc>
                <a:spcPts val="1594"/>
              </a:lnSpc>
              <a:spcBef>
                <a:spcPts val="2383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>
                <a:solidFill>
                  <a:srgbClr val="009E70"/>
                </a:solidFill>
                <a:latin typeface="Arial"/>
                <a:cs typeface="Arial"/>
              </a:rPr>
              <a:t>loop</a:t>
            </a:r>
            <a:r>
              <a:rPr sz="1450" spc="18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5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6">
                <a:solidFill>
                  <a:srgbClr val="000000"/>
                </a:solidFill>
                <a:latin typeface="Arial"/>
                <a:cs typeface="Arial"/>
              </a:rPr>
              <a:t>any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8">
                <a:solidFill>
                  <a:srgbClr val="000000"/>
                </a:solidFill>
                <a:latin typeface="Arial"/>
                <a:cs typeface="Arial"/>
              </a:rPr>
              <a:t>closed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path</a:t>
            </a:r>
            <a:r>
              <a:rPr sz="1450" spc="-6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50" spc="-6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8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7">
                <a:solidFill>
                  <a:srgbClr val="000000"/>
                </a:solidFill>
                <a:latin typeface="Arial"/>
                <a:cs typeface="Arial"/>
              </a:rPr>
              <a:t>circuit.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353172"/>
            <a:ext cx="6660160" cy="686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branches,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(n)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nodes,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loops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sat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isfy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fundamental</a:t>
            </a:r>
            <a:r>
              <a:rPr sz="145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theorem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topology: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0577" y="3906004"/>
            <a:ext cx="112982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 i="1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5908032"/>
            <a:ext cx="356380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00B050"/>
                </a:solidFill>
                <a:latin typeface="Times New Roman"/>
                <a:cs typeface="Times New Roman"/>
              </a:rPr>
              <a:t>(2.2)(a)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45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Nodes,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branches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loops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57954" y="5908032"/>
            <a:ext cx="3523808" cy="686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00B050"/>
                </a:solidFill>
                <a:latin typeface="Times New Roman"/>
                <a:cs typeface="Times New Roman"/>
              </a:rPr>
              <a:t>(2.2)(b)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4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1134745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(2.2)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redrawn.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3559" y="6861166"/>
            <a:ext cx="7037010" cy="68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2:</a:t>
            </a:r>
            <a:r>
              <a:rPr sz="1450" b="1" spc="-12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branches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elo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</a:p>
          <a:p>
            <a:pPr marL="0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7471529"/>
            <a:ext cx="2776934" cy="896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loops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 i="1" spc="-28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(n)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</a:p>
          <a:p>
            <a:pPr marL="9525" marR="0">
              <a:lnSpc>
                <a:spcPts val="1580"/>
              </a:lnSpc>
              <a:spcBef>
                <a:spcPts val="69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 i="1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2+3-1=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branches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31484" y="8453492"/>
            <a:ext cx="117581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(2.3)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60541"/>
            <a:ext cx="2757532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Planar</a:t>
            </a:r>
            <a:r>
              <a:rPr sz="1800" u="sng" spc="-37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&amp;</a:t>
            </a:r>
            <a:r>
              <a:rPr sz="1800" u="sng" spc="76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non-planar</a:t>
            </a:r>
            <a:r>
              <a:rPr sz="1800" u="sng" spc="36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Circuits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779896"/>
            <a:ext cx="7472148" cy="2145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Planar</a:t>
            </a:r>
            <a:r>
              <a:rPr sz="1450" b="1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50" b="1" spc="-25">
                <a:solidFill>
                  <a:srgbClr val="000000"/>
                </a:solidFill>
                <a:latin typeface="Times New Roman"/>
                <a:cs typeface="Times New Roman"/>
              </a:rPr>
              <a:t>—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  <a:r>
              <a:rPr sz="145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those</a:t>
            </a:r>
            <a:r>
              <a:rPr sz="145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uits</a:t>
            </a:r>
            <a:r>
              <a:rPr sz="145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drawn</a:t>
            </a:r>
            <a:r>
              <a:rPr sz="145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pla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ne</a:t>
            </a:r>
            <a:r>
              <a:rPr sz="145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5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crossing</a:t>
            </a:r>
          </a:p>
          <a:p>
            <a:pPr marL="0" marR="0">
              <a:lnSpc>
                <a:spcPts val="1580"/>
              </a:lnSpc>
              <a:spcBef>
                <a:spcPts val="1047"/>
              </a:spcBef>
              <a:spcAft>
                <a:spcPct val="0"/>
              </a:spcAft>
            </a:pP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branches.</a:t>
            </a:r>
            <a:r>
              <a:rPr sz="14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uit</a:t>
            </a:r>
            <a:r>
              <a:rPr sz="14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drawn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crossing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branches</a:t>
            </a:r>
            <a:r>
              <a:rPr sz="145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still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ons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idered</a:t>
            </a:r>
            <a:r>
              <a:rPr sz="145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planar</a:t>
            </a:r>
            <a:r>
              <a:rPr sz="145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</a:p>
          <a:p>
            <a:pPr marL="0" marR="0">
              <a:lnSpc>
                <a:spcPts val="1580"/>
              </a:lnSpc>
              <a:spcBef>
                <a:spcPts val="1046"/>
              </a:spcBef>
              <a:spcAft>
                <a:spcPct val="0"/>
              </a:spcAft>
            </a:pP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redrawn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5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crossover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branches.</a:t>
            </a:r>
            <a:r>
              <a:rPr sz="145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10">
                <a:solidFill>
                  <a:srgbClr val="00B050"/>
                </a:solidFill>
                <a:latin typeface="Times New Roman"/>
                <a:cs typeface="Times New Roman"/>
              </a:rPr>
              <a:t>(2.4)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</a:p>
          <a:p>
            <a:pPr marL="0" marR="0">
              <a:lnSpc>
                <a:spcPts val="1580"/>
              </a:lnSpc>
              <a:spcBef>
                <a:spcPts val="1097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redrawn</a:t>
            </a:r>
            <a:r>
              <a:rPr sz="145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35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(2.4)</a:t>
            </a:r>
            <a:r>
              <a:rPr sz="1450" b="1" spc="28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(b);</a:t>
            </a:r>
            <a:r>
              <a:rPr sz="145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uits</a:t>
            </a:r>
            <a:r>
              <a:rPr sz="145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5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</a:p>
          <a:p>
            <a:pPr marL="0" marR="0">
              <a:lnSpc>
                <a:spcPts val="1580"/>
              </a:lnSpc>
              <a:spcBef>
                <a:spcPts val="1046"/>
              </a:spcBef>
              <a:spcAft>
                <a:spcPct val="0"/>
              </a:spcAft>
            </a:pP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connections</a:t>
            </a:r>
            <a:r>
              <a:rPr sz="145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been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int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ined.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Therefore,</a:t>
            </a:r>
            <a:r>
              <a:rPr sz="145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(2.4</a:t>
            </a:r>
            <a:r>
              <a:rPr sz="1450" b="1" spc="-33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planar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ircuit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  <a:p>
            <a:pPr marL="0" marR="0">
              <a:lnSpc>
                <a:spcPts val="1580"/>
              </a:lnSpc>
              <a:spcBef>
                <a:spcPts val="1047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redrawn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one.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848854"/>
            <a:ext cx="7456814" cy="81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b="1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000000"/>
                </a:solidFill>
                <a:latin typeface="Times New Roman"/>
                <a:cs typeface="Times New Roman"/>
              </a:rPr>
              <a:t>non-planar</a:t>
            </a:r>
            <a:r>
              <a:rPr sz="1450" b="1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—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redrawn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5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node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connections</a:t>
            </a:r>
          </a:p>
          <a:p>
            <a:pPr marL="0" marR="0">
              <a:lnSpc>
                <a:spcPts val="1580"/>
              </a:lnSpc>
              <a:spcBef>
                <a:spcPts val="1046"/>
              </a:spcBef>
              <a:spcAft>
                <a:spcPct val="0"/>
              </a:spcAft>
            </a:pP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maintained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branches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overlap</a:t>
            </a:r>
            <a:r>
              <a:rPr sz="145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00B050"/>
                </a:solidFill>
                <a:latin typeface="Times New Roman"/>
                <a:cs typeface="Times New Roman"/>
              </a:rPr>
              <a:t>(2.5)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4582913"/>
            <a:ext cx="746274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5">
                <a:solidFill>
                  <a:srgbClr val="FF0000"/>
                </a:solidFill>
                <a:latin typeface="Times New Roman"/>
                <a:cs typeface="Times New Roman"/>
              </a:rPr>
              <a:t>Note:-</a:t>
            </a:r>
            <a:r>
              <a:rPr sz="1450" b="1" spc="30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node-voltage</a:t>
            </a:r>
            <a:r>
              <a:rPr sz="145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5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applic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able</a:t>
            </a:r>
            <a:r>
              <a:rPr sz="145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5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pla</a:t>
            </a:r>
            <a:r>
              <a:rPr sz="1450" spc="-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nar</a:t>
            </a:r>
            <a:r>
              <a:rPr sz="145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non-planar</a:t>
            </a:r>
            <a:r>
              <a:rPr sz="145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50" spc="-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ircuits,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4916542"/>
            <a:ext cx="505611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whereas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mesh-current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5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limited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planar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circuits.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4377" y="8806171"/>
            <a:ext cx="3322484" cy="88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(a)A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lanar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50" spc="7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219392" marR="0">
              <a:lnSpc>
                <a:spcPts val="1580"/>
              </a:lnSpc>
              <a:spcBef>
                <a:spcPts val="2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redrawn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verify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planar</a:t>
            </a:r>
          </a:p>
          <a:p>
            <a:pPr marL="839152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(2.4)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31078" y="8806171"/>
            <a:ext cx="11662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(2.5</a:t>
            </a:r>
            <a:r>
              <a:rPr sz="1450" b="1" spc="-33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60541"/>
            <a:ext cx="2834146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Series </a:t>
            </a:r>
            <a:r>
              <a:rPr sz="1800" u="sng" spc="34">
                <a:solidFill>
                  <a:srgbClr val="FF0000"/>
                </a:solidFill>
                <a:latin typeface="Monotype Corsiva"/>
                <a:cs typeface="Monotype Corsiva"/>
              </a:rPr>
              <a:t>and</a:t>
            </a:r>
            <a:r>
              <a:rPr sz="1800" u="sng" spc="-12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Parallel Resistances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1184" y="1815429"/>
            <a:ext cx="6706941" cy="6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1450" spc="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17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450" spc="-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1">
                <a:solidFill>
                  <a:srgbClr val="000000"/>
                </a:solidFill>
                <a:latin typeface="Arial"/>
                <a:cs typeface="Arial"/>
              </a:rPr>
              <a:t>more</a:t>
            </a:r>
            <a:r>
              <a:rPr sz="1450" spc="-5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elements</a:t>
            </a:r>
            <a:r>
              <a:rPr sz="145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4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450" spc="3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50" spc="-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4">
                <a:solidFill>
                  <a:srgbClr val="009E70"/>
                </a:solidFill>
                <a:latin typeface="Arial"/>
                <a:cs typeface="Arial"/>
              </a:rPr>
              <a:t>series</a:t>
            </a:r>
            <a:r>
              <a:rPr sz="1450" spc="23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 spc="-97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1450" spc="1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they</a:t>
            </a:r>
            <a:r>
              <a:rPr sz="145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4">
                <a:solidFill>
                  <a:srgbClr val="000000"/>
                </a:solidFill>
                <a:latin typeface="Arial"/>
                <a:cs typeface="Arial"/>
              </a:rPr>
              <a:t>exclusively</a:t>
            </a:r>
            <a:r>
              <a:rPr sz="1450" spc="-6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1">
                <a:solidFill>
                  <a:srgbClr val="000000"/>
                </a:solidFill>
                <a:latin typeface="Arial"/>
                <a:cs typeface="Arial"/>
              </a:rPr>
              <a:t>share</a:t>
            </a:r>
            <a:r>
              <a:rPr sz="1450" spc="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8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1">
                <a:solidFill>
                  <a:srgbClr val="000000"/>
                </a:solidFill>
                <a:latin typeface="Arial"/>
                <a:cs typeface="Arial"/>
              </a:rPr>
              <a:t>single</a:t>
            </a:r>
            <a:r>
              <a:rPr sz="1450" spc="4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6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marL="0" marR="0">
              <a:lnSpc>
                <a:spcPts val="1594"/>
              </a:lnSpc>
              <a:spcBef>
                <a:spcPts val="8"/>
              </a:spcBef>
              <a:spcAft>
                <a:spcPct val="0"/>
              </a:spcAft>
            </a:pPr>
            <a:r>
              <a:rPr sz="1450" spc="-56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450" spc="4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3">
                <a:solidFill>
                  <a:srgbClr val="000000"/>
                </a:solidFill>
                <a:latin typeface="Arial"/>
                <a:cs typeface="Arial"/>
              </a:rPr>
              <a:t>consequently</a:t>
            </a:r>
            <a:r>
              <a:rPr sz="1450" spc="-5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5">
                <a:solidFill>
                  <a:srgbClr val="000000"/>
                </a:solidFill>
                <a:latin typeface="Arial"/>
                <a:cs typeface="Arial"/>
              </a:rPr>
              <a:t>carry</a:t>
            </a:r>
            <a:r>
              <a:rPr sz="1450" spc="-5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450" spc="-14">
                <a:solidFill>
                  <a:srgbClr val="000000"/>
                </a:solidFill>
                <a:latin typeface="Arial"/>
                <a:cs typeface="Arial"/>
              </a:rPr>
              <a:t>same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3">
                <a:solidFill>
                  <a:srgbClr val="000000"/>
                </a:solidFill>
                <a:latin typeface="Arial"/>
                <a:cs typeface="Arial"/>
              </a:rPr>
              <a:t>current.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1184" y="2520914"/>
            <a:ext cx="6784361" cy="6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Arial"/>
                <a:cs typeface="Arial"/>
              </a:rPr>
              <a:t>Two</a:t>
            </a:r>
            <a:r>
              <a:rPr sz="1450" spc="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17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450" spc="-7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1">
                <a:solidFill>
                  <a:srgbClr val="000000"/>
                </a:solidFill>
                <a:latin typeface="Arial"/>
                <a:cs typeface="Arial"/>
              </a:rPr>
              <a:t>more</a:t>
            </a:r>
            <a:r>
              <a:rPr sz="1450" spc="-5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elements</a:t>
            </a:r>
            <a:r>
              <a:rPr sz="145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4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450" spc="3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50" spc="-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9E70"/>
                </a:solidFill>
                <a:latin typeface="Arial"/>
                <a:cs typeface="Arial"/>
              </a:rPr>
              <a:t>parallel</a:t>
            </a:r>
            <a:r>
              <a:rPr sz="1450" spc="-1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1450" spc="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1">
                <a:solidFill>
                  <a:srgbClr val="000000"/>
                </a:solidFill>
                <a:latin typeface="Arial"/>
                <a:cs typeface="Arial"/>
              </a:rPr>
              <a:t>they</a:t>
            </a:r>
            <a:r>
              <a:rPr sz="145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4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450" spc="3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5">
                <a:solidFill>
                  <a:srgbClr val="000000"/>
                </a:solidFill>
                <a:latin typeface="Arial"/>
                <a:cs typeface="Arial"/>
              </a:rPr>
              <a:t>connected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02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50" spc="9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50" spc="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7">
                <a:solidFill>
                  <a:srgbClr val="000000"/>
                </a:solidFill>
                <a:latin typeface="Arial"/>
                <a:cs typeface="Arial"/>
              </a:rPr>
              <a:t>same</a:t>
            </a:r>
            <a:r>
              <a:rPr sz="1450" spc="7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0">
                <a:solidFill>
                  <a:srgbClr val="000000"/>
                </a:solidFill>
                <a:latin typeface="Arial"/>
                <a:cs typeface="Arial"/>
              </a:rPr>
              <a:t>two</a:t>
            </a:r>
          </a:p>
          <a:p>
            <a:pPr marL="0" marR="0">
              <a:lnSpc>
                <a:spcPts val="1578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nodes</a:t>
            </a:r>
            <a:r>
              <a:rPr sz="145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6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450" spc="4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0">
                <a:solidFill>
                  <a:srgbClr val="000000"/>
                </a:solidFill>
                <a:latin typeface="Arial"/>
                <a:cs typeface="Arial"/>
              </a:rPr>
              <a:t>consequently</a:t>
            </a:r>
            <a:r>
              <a:rPr sz="1450" spc="-4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0">
                <a:solidFill>
                  <a:srgbClr val="000000"/>
                </a:solidFill>
                <a:latin typeface="Arial"/>
                <a:cs typeface="Arial"/>
              </a:rPr>
              <a:t>have</a:t>
            </a:r>
            <a:r>
              <a:rPr sz="1450" spc="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50" spc="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4">
                <a:solidFill>
                  <a:srgbClr val="000000"/>
                </a:solidFill>
                <a:latin typeface="Arial"/>
                <a:cs typeface="Arial"/>
              </a:rPr>
              <a:t>same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>
                <a:solidFill>
                  <a:srgbClr val="000000"/>
                </a:solidFill>
                <a:latin typeface="Arial"/>
                <a:cs typeface="Arial"/>
              </a:rPr>
              <a:t>voltage</a:t>
            </a:r>
            <a:r>
              <a:rPr sz="145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66">
                <a:solidFill>
                  <a:srgbClr val="000000"/>
                </a:solidFill>
                <a:latin typeface="Arial"/>
                <a:cs typeface="Arial"/>
              </a:rPr>
              <a:t>ac</a:t>
            </a:r>
            <a:r>
              <a:rPr sz="1450" spc="-37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0">
                <a:solidFill>
                  <a:srgbClr val="000000"/>
                </a:solidFill>
                <a:latin typeface="Arial"/>
                <a:cs typeface="Arial"/>
              </a:rPr>
              <a:t>ros</a:t>
            </a:r>
            <a:r>
              <a:rPr sz="1450" spc="-37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>
                <a:solidFill>
                  <a:srgbClr val="000000"/>
                </a:solidFill>
                <a:latin typeface="Arial"/>
                <a:cs typeface="Arial"/>
              </a:rPr>
              <a:t>s </a:t>
            </a:r>
            <a:r>
              <a:rPr sz="1450" spc="-37">
                <a:solidFill>
                  <a:srgbClr val="000000"/>
                </a:solidFill>
                <a:latin typeface="Arial"/>
                <a:cs typeface="Arial"/>
              </a:rPr>
              <a:t>them.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76040" y="3429372"/>
            <a:ext cx="11090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4">
                <a:solidFill>
                  <a:srgbClr val="0070C0"/>
                </a:solidFill>
                <a:latin typeface="Times New Roman"/>
                <a:cs typeface="Times New Roman"/>
              </a:rPr>
              <a:t>Table</a:t>
            </a:r>
            <a:r>
              <a:rPr sz="1450" b="1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70C0"/>
                </a:solidFill>
                <a:latin typeface="Times New Roman"/>
                <a:cs typeface="Times New Roman"/>
              </a:rPr>
              <a:t>(2.1)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559" y="3798661"/>
            <a:ext cx="598532" cy="47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Arial"/>
                <a:cs typeface="Arial"/>
              </a:rPr>
              <a:t>NO.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55164" y="3798661"/>
            <a:ext cx="1335305" cy="47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Arial"/>
                <a:cs typeface="Arial"/>
              </a:rPr>
              <a:t>Series</a:t>
            </a:r>
            <a:r>
              <a:rPr sz="145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0">
                <a:solidFill>
                  <a:srgbClr val="000000"/>
                </a:solidFill>
                <a:latin typeface="Arial"/>
                <a:cs typeface="Arial"/>
              </a:rPr>
              <a:t>Circuit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06975" y="3798661"/>
            <a:ext cx="1421056" cy="47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Arial"/>
                <a:cs typeface="Arial"/>
              </a:rPr>
              <a:t>Parallel</a:t>
            </a:r>
            <a:r>
              <a:rPr sz="1450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8">
                <a:solidFill>
                  <a:srgbClr val="000000"/>
                </a:solidFill>
                <a:latin typeface="Arial"/>
                <a:cs typeface="Arial"/>
              </a:rPr>
              <a:t>Circuit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58177" y="4001507"/>
            <a:ext cx="3668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91869" y="4001507"/>
            <a:ext cx="227020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29404" y="4001507"/>
            <a:ext cx="2270209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8177" y="6651616"/>
            <a:ext cx="3668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91869" y="6649070"/>
            <a:ext cx="3037229" cy="689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lows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</a:p>
          <a:p>
            <a:pPr marL="0" marR="0">
              <a:lnSpc>
                <a:spcPts val="1580"/>
              </a:lnSpc>
              <a:spcBef>
                <a:spcPts val="89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29404" y="6649070"/>
            <a:ext cx="3068681" cy="689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exists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89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12035" y="7061572"/>
            <a:ext cx="157553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68596" y="7061572"/>
            <a:ext cx="18553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26614" y="71498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32050" y="71498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108960" y="71498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16778" y="71498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98159" y="71498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42126" y="714984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58177" y="7271504"/>
            <a:ext cx="366871" cy="896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 marL="0" marR="0">
              <a:lnSpc>
                <a:spcPts val="1580"/>
              </a:lnSpc>
              <a:spcBef>
                <a:spcPts val="1721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91869" y="7271504"/>
            <a:ext cx="2991188" cy="686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tanc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80"/>
              </a:lnSpc>
              <a:spcBef>
                <a:spcPts val="19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different.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129404" y="7268957"/>
            <a:ext cx="3090635" cy="689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each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80"/>
              </a:lnSpc>
              <a:spcBef>
                <a:spcPts val="89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different.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91869" y="7688311"/>
            <a:ext cx="3084349" cy="889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5"/>
              </a:lnSpc>
              <a:spcBef>
                <a:spcPts val="14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upp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ltage.</a:t>
            </a:r>
          </a:p>
          <a:p>
            <a:pPr marL="686815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129404" y="7688311"/>
            <a:ext cx="3181489" cy="889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5"/>
              </a:lnSpc>
              <a:spcBef>
                <a:spcPts val="14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upp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</a:p>
          <a:p>
            <a:pPr marL="782066" marR="0">
              <a:lnSpc>
                <a:spcPts val="1580"/>
              </a:lnSpc>
              <a:spcBef>
                <a:spcPts val="22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26614" y="81890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508250" y="81890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252215" y="81890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226303" y="81890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531484" y="81890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208395" y="81890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58177" y="8310364"/>
            <a:ext cx="366871" cy="1144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  <a:p>
            <a:pPr marL="0" marR="0">
              <a:lnSpc>
                <a:spcPts val="1580"/>
              </a:lnSpc>
              <a:spcBef>
                <a:spcPts val="362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91869" y="8310364"/>
            <a:ext cx="2697981" cy="65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  <a:p>
            <a:pPr marL="648334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8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  <a:p>
            <a:pPr marL="228892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129404" y="8310364"/>
            <a:ext cx="23169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224909" y="8498809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682490" y="8498809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102225" y="8498809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027420" y="8498809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463415" y="8571941"/>
            <a:ext cx="1753187" cy="57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13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750" spc="18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750" spc="18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+ …</a:t>
            </a:r>
            <a:r>
              <a:rPr sz="17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764410" y="8598915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184145" y="85989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546350" y="85989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129404" y="8737189"/>
            <a:ext cx="458496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81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400" spc="-12" baseline="-25000">
                <a:solidFill>
                  <a:srgbClr val="000000"/>
                </a:solidFill>
                <a:latin typeface="Cambria Math"/>
                <a:cs typeface="Cambria Math"/>
              </a:rPr>
              <a:t>eq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634865" y="8737189"/>
            <a:ext cx="323254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054600" y="8737189"/>
            <a:ext cx="323254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970270" y="8737189"/>
            <a:ext cx="402482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8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400" baseline="-25000">
                <a:solidFill>
                  <a:srgbClr val="000000"/>
                </a:solidFill>
                <a:latin typeface="Cambria Math"/>
                <a:cs typeface="Cambria Math"/>
              </a:rPr>
              <a:t>n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740021" y="8802441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159375" y="8802441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91869" y="8975202"/>
            <a:ext cx="3154572" cy="889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largest</a:t>
            </a:r>
          </a:p>
          <a:p>
            <a:pPr marL="0" marR="0">
              <a:lnSpc>
                <a:spcPts val="1580"/>
              </a:lnSpc>
              <a:spcBef>
                <a:spcPts val="91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ies.</a:t>
            </a:r>
          </a:p>
          <a:p>
            <a:pPr marL="41021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8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…,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8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129404" y="8975202"/>
            <a:ext cx="3288248" cy="889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smaller</a:t>
            </a:r>
          </a:p>
          <a:p>
            <a:pPr marL="0" marR="0">
              <a:lnSpc>
                <a:spcPts val="1580"/>
              </a:lnSpc>
              <a:spcBef>
                <a:spcPts val="91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malles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525905" y="9475851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945639" y="94758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212720" y="9475851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632075" y="94758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099435" y="9475851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519170" y="947585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60541"/>
            <a:ext cx="3043172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Series </a:t>
            </a:r>
            <a:r>
              <a:rPr sz="1800" u="sng" spc="34">
                <a:solidFill>
                  <a:srgbClr val="FF0000"/>
                </a:solidFill>
                <a:latin typeface="Monotype Corsiva"/>
                <a:cs typeface="Monotype Corsiva"/>
              </a:rPr>
              <a:t>and</a:t>
            </a:r>
            <a:r>
              <a:rPr sz="1800" u="sng" spc="-28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Parallel</a:t>
            </a:r>
            <a:r>
              <a:rPr sz="1800" u="sng" spc="21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Conductances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8069" y="183559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12035" y="183559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17775" y="183559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09645" y="1835594"/>
            <a:ext cx="32778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1961253"/>
            <a:ext cx="66453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8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06449" y="1961253"/>
            <a:ext cx="693173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-37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12314" y="1961253"/>
            <a:ext cx="1623130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…,</a:t>
            </a:r>
            <a:r>
              <a:rPr sz="145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22898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900" spc="69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7227" y="2049526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72819" y="2083244"/>
            <a:ext cx="492025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24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600" spc="12" baseline="-24000">
                <a:solidFill>
                  <a:srgbClr val="000000"/>
                </a:solidFill>
                <a:latin typeface="Cambria Math"/>
                <a:cs typeface="Cambria Math"/>
              </a:rPr>
              <a:t>eq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64410" y="2083244"/>
            <a:ext cx="426262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24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70150" y="2083244"/>
            <a:ext cx="338695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52495" y="2083244"/>
            <a:ext cx="426848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24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584450" y="2148496"/>
            <a:ext cx="273862" cy="356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0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76040" y="3076566"/>
            <a:ext cx="110901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4">
                <a:solidFill>
                  <a:srgbClr val="0070C0"/>
                </a:solidFill>
                <a:latin typeface="Times New Roman"/>
                <a:cs typeface="Times New Roman"/>
              </a:rPr>
              <a:t>Table</a:t>
            </a:r>
            <a:r>
              <a:rPr sz="1450" b="1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70C0"/>
                </a:solidFill>
                <a:latin typeface="Times New Roman"/>
                <a:cs typeface="Times New Roman"/>
              </a:rPr>
              <a:t>(2.2)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3559" y="3436330"/>
            <a:ext cx="598532" cy="67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Arial"/>
                <a:cs typeface="Arial"/>
              </a:rPr>
              <a:t>NO.</a:t>
            </a:r>
          </a:p>
          <a:p>
            <a:pPr marL="114617" marR="0">
              <a:lnSpc>
                <a:spcPts val="1578"/>
              </a:lnSpc>
              <a:spcBef>
                <a:spcPts val="3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91869" y="3436330"/>
            <a:ext cx="2325731" cy="67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3294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Arial"/>
                <a:cs typeface="Arial"/>
              </a:rPr>
              <a:t>Series</a:t>
            </a:r>
            <a:r>
              <a:rPr sz="145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0">
                <a:solidFill>
                  <a:srgbClr val="000000"/>
                </a:solidFill>
                <a:latin typeface="Arial"/>
                <a:cs typeface="Arial"/>
              </a:rPr>
              <a:t>Circuit</a:t>
            </a:r>
          </a:p>
          <a:p>
            <a:pPr marL="0" marR="0">
              <a:lnSpc>
                <a:spcPts val="1578"/>
              </a:lnSpc>
              <a:spcBef>
                <a:spcPts val="3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129404" y="3436330"/>
            <a:ext cx="2325761" cy="67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7570" marR="0">
              <a:lnSpc>
                <a:spcPts val="1594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Arial"/>
                <a:cs typeface="Arial"/>
              </a:rPr>
              <a:t>Parallel</a:t>
            </a:r>
            <a:r>
              <a:rPr sz="1450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8">
                <a:solidFill>
                  <a:srgbClr val="000000"/>
                </a:solidFill>
                <a:latin typeface="Arial"/>
                <a:cs typeface="Arial"/>
              </a:rPr>
              <a:t>Circuit</a:t>
            </a:r>
          </a:p>
          <a:p>
            <a:pPr marL="0" marR="0">
              <a:lnSpc>
                <a:spcPts val="1578"/>
              </a:lnSpc>
              <a:spcBef>
                <a:spcPts val="3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58177" y="6003282"/>
            <a:ext cx="36687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91869" y="6000735"/>
            <a:ext cx="3037229" cy="68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lows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</a:p>
          <a:p>
            <a:pPr marL="0" marR="0">
              <a:lnSpc>
                <a:spcPts val="1580"/>
              </a:lnSpc>
              <a:spcBef>
                <a:spcPts val="92"/>
              </a:spcBef>
              <a:spcAft>
                <a:spcPct val="0"/>
              </a:spcAft>
            </a:pP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conductance.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129404" y="6000735"/>
            <a:ext cx="3068681" cy="68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exists</a:t>
            </a:r>
            <a:r>
              <a:rPr sz="145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92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conductances</a:t>
            </a:r>
            <a:r>
              <a:rPr sz="145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812035" y="6413238"/>
            <a:ext cx="157553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768596" y="6413238"/>
            <a:ext cx="185535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26614" y="65015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432050" y="65015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108960" y="65015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216778" y="65015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598159" y="65015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342126" y="65015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58177" y="6623041"/>
            <a:ext cx="366871" cy="89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 marL="0" marR="0">
              <a:lnSpc>
                <a:spcPts val="1580"/>
              </a:lnSpc>
              <a:spcBef>
                <a:spcPts val="1722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91869" y="6620495"/>
            <a:ext cx="3217963" cy="689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conductance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80"/>
              </a:lnSpc>
              <a:spcBef>
                <a:spcPts val="89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different.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129404" y="6620495"/>
            <a:ext cx="3327354" cy="689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each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conductance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80"/>
              </a:lnSpc>
              <a:spcBef>
                <a:spcPts val="89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different.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91869" y="7039976"/>
            <a:ext cx="3079938" cy="889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92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conductances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upp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voltage.</a:t>
            </a:r>
          </a:p>
          <a:p>
            <a:pPr marL="686815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129404" y="7039976"/>
            <a:ext cx="3178968" cy="889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92"/>
              </a:spcBef>
              <a:spcAft>
                <a:spcPct val="0"/>
              </a:spcAft>
            </a:pP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conductances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upp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</a:p>
          <a:p>
            <a:pPr marL="772541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126614" y="7540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508250" y="7540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252215" y="7540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216778" y="7540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521959" y="7540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198870" y="754075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58177" y="7662282"/>
            <a:ext cx="366871" cy="1163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  <a:p>
            <a:pPr marL="0" marR="0">
              <a:lnSpc>
                <a:spcPts val="1580"/>
              </a:lnSpc>
              <a:spcBef>
                <a:spcPts val="382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91869" y="7662282"/>
            <a:ext cx="254123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conductance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129404" y="7662282"/>
            <a:ext cx="254123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conductance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564005" y="7860000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021839" y="7860000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441575" y="7860000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366515" y="7860000"/>
            <a:ext cx="31298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129404" y="7871832"/>
            <a:ext cx="1952103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8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802510" y="7933131"/>
            <a:ext cx="1753188" cy="57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13"/>
              </a:lnSpc>
              <a:spcBef>
                <a:spcPct val="0"/>
              </a:spcBef>
              <a:spcAft>
                <a:spcPct val="0"/>
              </a:spcAft>
            </a:pP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750" spc="18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750" spc="18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+ …</a:t>
            </a:r>
            <a:r>
              <a:rPr sz="17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263009" y="7960105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692396" y="79601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073650" y="79601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808090" y="796010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468755" y="8098506"/>
            <a:ext cx="458241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92">
                <a:solidFill>
                  <a:srgbClr val="000000"/>
                </a:solidFill>
                <a:latin typeface="Cambria Math"/>
                <a:cs typeface="Cambria Math"/>
              </a:rPr>
              <a:t>G</a:t>
            </a:r>
            <a:r>
              <a:rPr sz="1400" spc="-12" baseline="-25000">
                <a:solidFill>
                  <a:srgbClr val="000000"/>
                </a:solidFill>
                <a:latin typeface="Cambria Math"/>
                <a:cs typeface="Cambria Math"/>
              </a:rPr>
              <a:t>eq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974214" y="8098506"/>
            <a:ext cx="321691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G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393695" y="8098506"/>
            <a:ext cx="321691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Cambria Math"/>
                <a:cs typeface="Cambria Math"/>
              </a:rPr>
              <a:t>G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309365" y="8098506"/>
            <a:ext cx="402482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92">
                <a:solidFill>
                  <a:srgbClr val="000000"/>
                </a:solidFill>
                <a:latin typeface="Cambria Math"/>
                <a:cs typeface="Cambria Math"/>
              </a:rPr>
              <a:t>G</a:t>
            </a:r>
            <a:r>
              <a:rPr sz="1400" baseline="-25000">
                <a:solidFill>
                  <a:srgbClr val="000000"/>
                </a:solidFill>
                <a:latin typeface="Cambria Math"/>
                <a:cs typeface="Cambria Math"/>
              </a:rPr>
              <a:t>n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078989" y="8163758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498725" y="8163758"/>
            <a:ext cx="249538" cy="32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43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991869" y="8346171"/>
            <a:ext cx="6863888" cy="679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conductance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smaller</a:t>
            </a:r>
            <a:r>
              <a:rPr sz="1450" spc="8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conductance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malles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6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conductances</a:t>
            </a:r>
            <a:r>
              <a:rPr sz="1450" spc="16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largest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each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conductances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991869" y="8758546"/>
            <a:ext cx="102568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ara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lle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4129404" y="8758546"/>
            <a:ext cx="73432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series.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4129404" y="8958698"/>
            <a:ext cx="249758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8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8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sz="1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…,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50" spc="8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263009" y="9046971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4692396" y="904697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4968875" y="9046971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397753" y="904697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874765" y="9046971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23">
                <a:solidFill>
                  <a:srgbClr val="000000"/>
                </a:solidFill>
                <a:latin typeface="Times New Roman"/>
                <a:cs typeface="Times New Roman"/>
              </a:rPr>
              <a:t>eq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6304026" y="904697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602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2019-10-29T09:33:01Z</dcterms:modified>
</cp:coreProperties>
</file>